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42"/>
  </p:notesMasterIdLst>
  <p:handoutMasterIdLst>
    <p:handoutMasterId r:id="rId43"/>
  </p:handoutMasterIdLst>
  <p:sldIdLst>
    <p:sldId id="256" r:id="rId2"/>
    <p:sldId id="257" r:id="rId3"/>
    <p:sldId id="258" r:id="rId4"/>
    <p:sldId id="282" r:id="rId5"/>
    <p:sldId id="259" r:id="rId6"/>
    <p:sldId id="260" r:id="rId7"/>
    <p:sldId id="261" r:id="rId8"/>
    <p:sldId id="284" r:id="rId9"/>
    <p:sldId id="262" r:id="rId10"/>
    <p:sldId id="263" r:id="rId11"/>
    <p:sldId id="264" r:id="rId12"/>
    <p:sldId id="265" r:id="rId13"/>
    <p:sldId id="285" r:id="rId14"/>
    <p:sldId id="266" r:id="rId15"/>
    <p:sldId id="268" r:id="rId16"/>
    <p:sldId id="286" r:id="rId17"/>
    <p:sldId id="269" r:id="rId18"/>
    <p:sldId id="270" r:id="rId19"/>
    <p:sldId id="291" r:id="rId20"/>
    <p:sldId id="272" r:id="rId21"/>
    <p:sldId id="275" r:id="rId22"/>
    <p:sldId id="295" r:id="rId23"/>
    <p:sldId id="274" r:id="rId24"/>
    <p:sldId id="283" r:id="rId25"/>
    <p:sldId id="293" r:id="rId26"/>
    <p:sldId id="279" r:id="rId27"/>
    <p:sldId id="267" r:id="rId28"/>
    <p:sldId id="289" r:id="rId29"/>
    <p:sldId id="271" r:id="rId30"/>
    <p:sldId id="290" r:id="rId31"/>
    <p:sldId id="273" r:id="rId32"/>
    <p:sldId id="288" r:id="rId33"/>
    <p:sldId id="276" r:id="rId34"/>
    <p:sldId id="277" r:id="rId35"/>
    <p:sldId id="278" r:id="rId36"/>
    <p:sldId id="287" r:id="rId37"/>
    <p:sldId id="292" r:id="rId38"/>
    <p:sldId id="294" r:id="rId39"/>
    <p:sldId id="281" r:id="rId40"/>
    <p:sldId id="280" r:id="rId41"/>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charset="0"/>
        <a:ea typeface="ＭＳ Ｐゴシック" charset="-128"/>
        <a:cs typeface="+mn-cs"/>
      </a:defRPr>
    </a:lvl5pPr>
    <a:lvl6pPr marL="2286000" algn="l" defTabSz="914400" rtl="0" eaLnBrk="1" latinLnBrk="0" hangingPunct="1">
      <a:defRPr sz="1200" kern="1200">
        <a:solidFill>
          <a:schemeClr val="tx1"/>
        </a:solidFill>
        <a:latin typeface="Times" charset="0"/>
        <a:ea typeface="ＭＳ Ｐゴシック" charset="-128"/>
        <a:cs typeface="+mn-cs"/>
      </a:defRPr>
    </a:lvl6pPr>
    <a:lvl7pPr marL="2743200" algn="l" defTabSz="914400" rtl="0" eaLnBrk="1" latinLnBrk="0" hangingPunct="1">
      <a:defRPr sz="1200" kern="1200">
        <a:solidFill>
          <a:schemeClr val="tx1"/>
        </a:solidFill>
        <a:latin typeface="Times" charset="0"/>
        <a:ea typeface="ＭＳ Ｐゴシック" charset="-128"/>
        <a:cs typeface="+mn-cs"/>
      </a:defRPr>
    </a:lvl7pPr>
    <a:lvl8pPr marL="3200400" algn="l" defTabSz="914400" rtl="0" eaLnBrk="1" latinLnBrk="0" hangingPunct="1">
      <a:defRPr sz="1200" kern="1200">
        <a:solidFill>
          <a:schemeClr val="tx1"/>
        </a:solidFill>
        <a:latin typeface="Times" charset="0"/>
        <a:ea typeface="ＭＳ Ｐゴシック" charset="-128"/>
        <a:cs typeface="+mn-cs"/>
      </a:defRPr>
    </a:lvl8pPr>
    <a:lvl9pPr marL="3657600" algn="l" defTabSz="914400" rtl="0" eaLnBrk="1" latinLnBrk="0" hangingPunct="1">
      <a:defRPr sz="12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D1"/>
    <a:srgbClr val="0000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p:cViewPr varScale="1">
        <p:scale>
          <a:sx n="119" d="100"/>
          <a:sy n="119" d="100"/>
        </p:scale>
        <p:origin x="144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7516C5-0656-154A-A1B0-A96BB87757D0}" type="datetimeFigureOut">
              <a:rPr lang="en-US" smtClean="0"/>
              <a:t>4/25/17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08A2B-B712-EB43-B6F9-18D180CA4E3A}" type="slidenum">
              <a:rPr lang="en-US" smtClean="0"/>
              <a:t>‹#›</a:t>
            </a:fld>
            <a:endParaRPr lang="en-US"/>
          </a:p>
        </p:txBody>
      </p:sp>
    </p:spTree>
    <p:extLst>
      <p:ext uri="{BB962C8B-B14F-4D97-AF65-F5344CB8AC3E}">
        <p14:creationId xmlns:p14="http://schemas.microsoft.com/office/powerpoint/2010/main" val="1667014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D48DF-FB9C-1E4D-B60F-EB7181AAEE48}" type="datetimeFigureOut">
              <a:rPr lang="en-US" smtClean="0"/>
              <a:t>4/25/17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A10A9-0002-9049-9A0D-1D6A343FCF71}" type="slidenum">
              <a:rPr lang="en-US" smtClean="0"/>
              <a:t>‹#›</a:t>
            </a:fld>
            <a:endParaRPr lang="en-US"/>
          </a:p>
        </p:txBody>
      </p:sp>
    </p:spTree>
    <p:extLst>
      <p:ext uri="{BB962C8B-B14F-4D97-AF65-F5344CB8AC3E}">
        <p14:creationId xmlns:p14="http://schemas.microsoft.com/office/powerpoint/2010/main" val="1835816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x-none" altLang="x-none"/>
          </a:p>
        </p:txBody>
      </p:sp>
      <p:sp>
        <p:nvSpPr>
          <p:cNvPr id="5" name="Rectangle 5"/>
          <p:cNvSpPr>
            <a:spLocks noGrp="1" noChangeArrowheads="1"/>
          </p:cNvSpPr>
          <p:nvPr>
            <p:ph type="ftr" sz="quarter" idx="11"/>
          </p:nvPr>
        </p:nvSpPr>
        <p:spPr>
          <a:ln/>
        </p:spPr>
        <p:txBody>
          <a:bodyPr/>
          <a:lstStyle>
            <a:lvl1pPr>
              <a:defRPr/>
            </a:lvl1pPr>
          </a:lstStyle>
          <a:p>
            <a:endParaRPr lang="x-none" altLang="x-none"/>
          </a:p>
        </p:txBody>
      </p:sp>
      <p:sp>
        <p:nvSpPr>
          <p:cNvPr id="6" name="Rectangle 6"/>
          <p:cNvSpPr>
            <a:spLocks noGrp="1" noChangeArrowheads="1"/>
          </p:cNvSpPr>
          <p:nvPr>
            <p:ph type="sldNum" sz="quarter" idx="12"/>
          </p:nvPr>
        </p:nvSpPr>
        <p:spPr>
          <a:ln/>
        </p:spPr>
        <p:txBody>
          <a:bodyPr/>
          <a:lstStyle>
            <a:lvl1pPr>
              <a:defRPr/>
            </a:lvl1pPr>
          </a:lstStyle>
          <a:p>
            <a:fld id="{EBA30049-911D-2B40-BBD8-B79A8DA076F8}" type="slidenum">
              <a:rPr lang="en-US" altLang="x-none"/>
              <a:pPr/>
              <a:t>‹#›</a:t>
            </a:fld>
            <a:endParaRPr lang="en-US" altLang="x-none"/>
          </a:p>
        </p:txBody>
      </p:sp>
    </p:spTree>
    <p:extLst>
      <p:ext uri="{BB962C8B-B14F-4D97-AF65-F5344CB8AC3E}">
        <p14:creationId xmlns:p14="http://schemas.microsoft.com/office/powerpoint/2010/main" val="7264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x-none" altLang="x-none"/>
          </a:p>
        </p:txBody>
      </p:sp>
      <p:sp>
        <p:nvSpPr>
          <p:cNvPr id="5" name="Rectangle 5"/>
          <p:cNvSpPr>
            <a:spLocks noGrp="1" noChangeArrowheads="1"/>
          </p:cNvSpPr>
          <p:nvPr>
            <p:ph type="ftr" sz="quarter" idx="11"/>
          </p:nvPr>
        </p:nvSpPr>
        <p:spPr>
          <a:ln/>
        </p:spPr>
        <p:txBody>
          <a:bodyPr/>
          <a:lstStyle>
            <a:lvl1pPr>
              <a:defRPr/>
            </a:lvl1pPr>
          </a:lstStyle>
          <a:p>
            <a:endParaRPr lang="x-none" altLang="x-none"/>
          </a:p>
        </p:txBody>
      </p:sp>
      <p:sp>
        <p:nvSpPr>
          <p:cNvPr id="6" name="Rectangle 6"/>
          <p:cNvSpPr>
            <a:spLocks noGrp="1" noChangeArrowheads="1"/>
          </p:cNvSpPr>
          <p:nvPr>
            <p:ph type="sldNum" sz="quarter" idx="12"/>
          </p:nvPr>
        </p:nvSpPr>
        <p:spPr>
          <a:ln/>
        </p:spPr>
        <p:txBody>
          <a:bodyPr/>
          <a:lstStyle>
            <a:lvl1pPr>
              <a:defRPr/>
            </a:lvl1pPr>
          </a:lstStyle>
          <a:p>
            <a:fld id="{07A90C16-6E57-CD49-9D92-BD6D72E710BA}" type="slidenum">
              <a:rPr lang="en-US" altLang="x-none"/>
              <a:pPr/>
              <a:t>‹#›</a:t>
            </a:fld>
            <a:endParaRPr lang="en-US" altLang="x-none"/>
          </a:p>
        </p:txBody>
      </p:sp>
    </p:spTree>
    <p:extLst>
      <p:ext uri="{BB962C8B-B14F-4D97-AF65-F5344CB8AC3E}">
        <p14:creationId xmlns:p14="http://schemas.microsoft.com/office/powerpoint/2010/main" val="88360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x-none" altLang="x-none"/>
          </a:p>
        </p:txBody>
      </p:sp>
      <p:sp>
        <p:nvSpPr>
          <p:cNvPr id="5" name="Rectangle 5"/>
          <p:cNvSpPr>
            <a:spLocks noGrp="1" noChangeArrowheads="1"/>
          </p:cNvSpPr>
          <p:nvPr>
            <p:ph type="ftr" sz="quarter" idx="11"/>
          </p:nvPr>
        </p:nvSpPr>
        <p:spPr>
          <a:ln/>
        </p:spPr>
        <p:txBody>
          <a:bodyPr/>
          <a:lstStyle>
            <a:lvl1pPr>
              <a:defRPr/>
            </a:lvl1pPr>
          </a:lstStyle>
          <a:p>
            <a:endParaRPr lang="x-none" altLang="x-none"/>
          </a:p>
        </p:txBody>
      </p:sp>
      <p:sp>
        <p:nvSpPr>
          <p:cNvPr id="6" name="Rectangle 6"/>
          <p:cNvSpPr>
            <a:spLocks noGrp="1" noChangeArrowheads="1"/>
          </p:cNvSpPr>
          <p:nvPr>
            <p:ph type="sldNum" sz="quarter" idx="12"/>
          </p:nvPr>
        </p:nvSpPr>
        <p:spPr>
          <a:ln/>
        </p:spPr>
        <p:txBody>
          <a:bodyPr/>
          <a:lstStyle>
            <a:lvl1pPr>
              <a:defRPr/>
            </a:lvl1pPr>
          </a:lstStyle>
          <a:p>
            <a:fld id="{91FF53B2-B2A6-2A41-B816-3B2BFACC8376}" type="slidenum">
              <a:rPr lang="en-US" altLang="x-none"/>
              <a:pPr/>
              <a:t>‹#›</a:t>
            </a:fld>
            <a:endParaRPr lang="en-US" altLang="x-none"/>
          </a:p>
        </p:txBody>
      </p:sp>
    </p:spTree>
    <p:extLst>
      <p:ext uri="{BB962C8B-B14F-4D97-AF65-F5344CB8AC3E}">
        <p14:creationId xmlns:p14="http://schemas.microsoft.com/office/powerpoint/2010/main" val="94946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x-none" altLang="x-none"/>
          </a:p>
        </p:txBody>
      </p:sp>
      <p:sp>
        <p:nvSpPr>
          <p:cNvPr id="5" name="Rectangle 5"/>
          <p:cNvSpPr>
            <a:spLocks noGrp="1" noChangeArrowheads="1"/>
          </p:cNvSpPr>
          <p:nvPr>
            <p:ph type="ftr" sz="quarter" idx="11"/>
          </p:nvPr>
        </p:nvSpPr>
        <p:spPr>
          <a:ln/>
        </p:spPr>
        <p:txBody>
          <a:bodyPr/>
          <a:lstStyle>
            <a:lvl1pPr>
              <a:defRPr/>
            </a:lvl1pPr>
          </a:lstStyle>
          <a:p>
            <a:endParaRPr lang="x-none" altLang="x-none"/>
          </a:p>
        </p:txBody>
      </p:sp>
      <p:sp>
        <p:nvSpPr>
          <p:cNvPr id="6" name="Rectangle 6"/>
          <p:cNvSpPr>
            <a:spLocks noGrp="1" noChangeArrowheads="1"/>
          </p:cNvSpPr>
          <p:nvPr>
            <p:ph type="sldNum" sz="quarter" idx="12"/>
          </p:nvPr>
        </p:nvSpPr>
        <p:spPr>
          <a:ln/>
        </p:spPr>
        <p:txBody>
          <a:bodyPr/>
          <a:lstStyle>
            <a:lvl1pPr>
              <a:defRPr/>
            </a:lvl1pPr>
          </a:lstStyle>
          <a:p>
            <a:fld id="{2C4BA9A6-88AC-0B40-96DA-E406547331FC}" type="slidenum">
              <a:rPr lang="en-US" altLang="x-none"/>
              <a:pPr/>
              <a:t>‹#›</a:t>
            </a:fld>
            <a:endParaRPr lang="en-US" altLang="x-none"/>
          </a:p>
        </p:txBody>
      </p:sp>
    </p:spTree>
    <p:extLst>
      <p:ext uri="{BB962C8B-B14F-4D97-AF65-F5344CB8AC3E}">
        <p14:creationId xmlns:p14="http://schemas.microsoft.com/office/powerpoint/2010/main" val="1170711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x-none" altLang="x-none"/>
          </a:p>
        </p:txBody>
      </p:sp>
      <p:sp>
        <p:nvSpPr>
          <p:cNvPr id="5" name="Rectangle 5"/>
          <p:cNvSpPr>
            <a:spLocks noGrp="1" noChangeArrowheads="1"/>
          </p:cNvSpPr>
          <p:nvPr>
            <p:ph type="ftr" sz="quarter" idx="11"/>
          </p:nvPr>
        </p:nvSpPr>
        <p:spPr>
          <a:ln/>
        </p:spPr>
        <p:txBody>
          <a:bodyPr/>
          <a:lstStyle>
            <a:lvl1pPr>
              <a:defRPr/>
            </a:lvl1pPr>
          </a:lstStyle>
          <a:p>
            <a:endParaRPr lang="x-none" altLang="x-none"/>
          </a:p>
        </p:txBody>
      </p:sp>
      <p:sp>
        <p:nvSpPr>
          <p:cNvPr id="6" name="Rectangle 6"/>
          <p:cNvSpPr>
            <a:spLocks noGrp="1" noChangeArrowheads="1"/>
          </p:cNvSpPr>
          <p:nvPr>
            <p:ph type="sldNum" sz="quarter" idx="12"/>
          </p:nvPr>
        </p:nvSpPr>
        <p:spPr>
          <a:ln/>
        </p:spPr>
        <p:txBody>
          <a:bodyPr/>
          <a:lstStyle>
            <a:lvl1pPr>
              <a:defRPr/>
            </a:lvl1pPr>
          </a:lstStyle>
          <a:p>
            <a:fld id="{AEEA6F71-2337-DB43-BFFC-D3932B3A22F3}" type="slidenum">
              <a:rPr lang="en-US" altLang="x-none"/>
              <a:pPr/>
              <a:t>‹#›</a:t>
            </a:fld>
            <a:endParaRPr lang="en-US" altLang="x-none"/>
          </a:p>
        </p:txBody>
      </p:sp>
    </p:spTree>
    <p:extLst>
      <p:ext uri="{BB962C8B-B14F-4D97-AF65-F5344CB8AC3E}">
        <p14:creationId xmlns:p14="http://schemas.microsoft.com/office/powerpoint/2010/main" val="89487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x-none" altLang="x-none"/>
          </a:p>
        </p:txBody>
      </p:sp>
      <p:sp>
        <p:nvSpPr>
          <p:cNvPr id="6" name="Rectangle 5"/>
          <p:cNvSpPr>
            <a:spLocks noGrp="1" noChangeArrowheads="1"/>
          </p:cNvSpPr>
          <p:nvPr>
            <p:ph type="ftr" sz="quarter" idx="11"/>
          </p:nvPr>
        </p:nvSpPr>
        <p:spPr>
          <a:ln/>
        </p:spPr>
        <p:txBody>
          <a:bodyPr/>
          <a:lstStyle>
            <a:lvl1pPr>
              <a:defRPr/>
            </a:lvl1pPr>
          </a:lstStyle>
          <a:p>
            <a:endParaRPr lang="x-none" altLang="x-none"/>
          </a:p>
        </p:txBody>
      </p:sp>
      <p:sp>
        <p:nvSpPr>
          <p:cNvPr id="7" name="Rectangle 6"/>
          <p:cNvSpPr>
            <a:spLocks noGrp="1" noChangeArrowheads="1"/>
          </p:cNvSpPr>
          <p:nvPr>
            <p:ph type="sldNum" sz="quarter" idx="12"/>
          </p:nvPr>
        </p:nvSpPr>
        <p:spPr>
          <a:ln/>
        </p:spPr>
        <p:txBody>
          <a:bodyPr/>
          <a:lstStyle>
            <a:lvl1pPr>
              <a:defRPr/>
            </a:lvl1pPr>
          </a:lstStyle>
          <a:p>
            <a:fld id="{374C1A92-947D-E142-8F31-DD4A5BBC7834}" type="slidenum">
              <a:rPr lang="en-US" altLang="x-none"/>
              <a:pPr/>
              <a:t>‹#›</a:t>
            </a:fld>
            <a:endParaRPr lang="en-US" altLang="x-none"/>
          </a:p>
        </p:txBody>
      </p:sp>
    </p:spTree>
    <p:extLst>
      <p:ext uri="{BB962C8B-B14F-4D97-AF65-F5344CB8AC3E}">
        <p14:creationId xmlns:p14="http://schemas.microsoft.com/office/powerpoint/2010/main" val="1287371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x-none" altLang="x-none"/>
          </a:p>
        </p:txBody>
      </p:sp>
      <p:sp>
        <p:nvSpPr>
          <p:cNvPr id="8" name="Rectangle 5"/>
          <p:cNvSpPr>
            <a:spLocks noGrp="1" noChangeArrowheads="1"/>
          </p:cNvSpPr>
          <p:nvPr>
            <p:ph type="ftr" sz="quarter" idx="11"/>
          </p:nvPr>
        </p:nvSpPr>
        <p:spPr>
          <a:ln/>
        </p:spPr>
        <p:txBody>
          <a:bodyPr/>
          <a:lstStyle>
            <a:lvl1pPr>
              <a:defRPr/>
            </a:lvl1pPr>
          </a:lstStyle>
          <a:p>
            <a:endParaRPr lang="x-none" altLang="x-none"/>
          </a:p>
        </p:txBody>
      </p:sp>
      <p:sp>
        <p:nvSpPr>
          <p:cNvPr id="9" name="Rectangle 6"/>
          <p:cNvSpPr>
            <a:spLocks noGrp="1" noChangeArrowheads="1"/>
          </p:cNvSpPr>
          <p:nvPr>
            <p:ph type="sldNum" sz="quarter" idx="12"/>
          </p:nvPr>
        </p:nvSpPr>
        <p:spPr>
          <a:ln/>
        </p:spPr>
        <p:txBody>
          <a:bodyPr/>
          <a:lstStyle>
            <a:lvl1pPr>
              <a:defRPr/>
            </a:lvl1pPr>
          </a:lstStyle>
          <a:p>
            <a:fld id="{9DDBE649-E4A1-1B45-B952-DBCF972BE338}" type="slidenum">
              <a:rPr lang="en-US" altLang="x-none"/>
              <a:pPr/>
              <a:t>‹#›</a:t>
            </a:fld>
            <a:endParaRPr lang="en-US" altLang="x-none"/>
          </a:p>
        </p:txBody>
      </p:sp>
    </p:spTree>
    <p:extLst>
      <p:ext uri="{BB962C8B-B14F-4D97-AF65-F5344CB8AC3E}">
        <p14:creationId xmlns:p14="http://schemas.microsoft.com/office/powerpoint/2010/main" val="94909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x-none" altLang="x-none"/>
          </a:p>
        </p:txBody>
      </p:sp>
      <p:sp>
        <p:nvSpPr>
          <p:cNvPr id="4" name="Rectangle 5"/>
          <p:cNvSpPr>
            <a:spLocks noGrp="1" noChangeArrowheads="1"/>
          </p:cNvSpPr>
          <p:nvPr>
            <p:ph type="ftr" sz="quarter" idx="11"/>
          </p:nvPr>
        </p:nvSpPr>
        <p:spPr>
          <a:ln/>
        </p:spPr>
        <p:txBody>
          <a:bodyPr/>
          <a:lstStyle>
            <a:lvl1pPr>
              <a:defRPr/>
            </a:lvl1pPr>
          </a:lstStyle>
          <a:p>
            <a:endParaRPr lang="x-none" altLang="x-none"/>
          </a:p>
        </p:txBody>
      </p:sp>
      <p:sp>
        <p:nvSpPr>
          <p:cNvPr id="5" name="Rectangle 6"/>
          <p:cNvSpPr>
            <a:spLocks noGrp="1" noChangeArrowheads="1"/>
          </p:cNvSpPr>
          <p:nvPr>
            <p:ph type="sldNum" sz="quarter" idx="12"/>
          </p:nvPr>
        </p:nvSpPr>
        <p:spPr>
          <a:ln/>
        </p:spPr>
        <p:txBody>
          <a:bodyPr/>
          <a:lstStyle>
            <a:lvl1pPr>
              <a:defRPr/>
            </a:lvl1pPr>
          </a:lstStyle>
          <a:p>
            <a:fld id="{FCBB7405-5844-2C45-AAB3-CDF57D3906F3}" type="slidenum">
              <a:rPr lang="en-US" altLang="x-none"/>
              <a:pPr/>
              <a:t>‹#›</a:t>
            </a:fld>
            <a:endParaRPr lang="en-US" altLang="x-none"/>
          </a:p>
        </p:txBody>
      </p:sp>
    </p:spTree>
    <p:extLst>
      <p:ext uri="{BB962C8B-B14F-4D97-AF65-F5344CB8AC3E}">
        <p14:creationId xmlns:p14="http://schemas.microsoft.com/office/powerpoint/2010/main" val="2002819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x-none" altLang="x-none"/>
          </a:p>
        </p:txBody>
      </p:sp>
      <p:sp>
        <p:nvSpPr>
          <p:cNvPr id="3" name="Rectangle 5"/>
          <p:cNvSpPr>
            <a:spLocks noGrp="1" noChangeArrowheads="1"/>
          </p:cNvSpPr>
          <p:nvPr>
            <p:ph type="ftr" sz="quarter" idx="11"/>
          </p:nvPr>
        </p:nvSpPr>
        <p:spPr>
          <a:ln/>
        </p:spPr>
        <p:txBody>
          <a:bodyPr/>
          <a:lstStyle>
            <a:lvl1pPr>
              <a:defRPr/>
            </a:lvl1pPr>
          </a:lstStyle>
          <a:p>
            <a:endParaRPr lang="x-none" altLang="x-none"/>
          </a:p>
        </p:txBody>
      </p:sp>
      <p:sp>
        <p:nvSpPr>
          <p:cNvPr id="4" name="Rectangle 6"/>
          <p:cNvSpPr>
            <a:spLocks noGrp="1" noChangeArrowheads="1"/>
          </p:cNvSpPr>
          <p:nvPr>
            <p:ph type="sldNum" sz="quarter" idx="12"/>
          </p:nvPr>
        </p:nvSpPr>
        <p:spPr>
          <a:ln/>
        </p:spPr>
        <p:txBody>
          <a:bodyPr/>
          <a:lstStyle>
            <a:lvl1pPr>
              <a:defRPr/>
            </a:lvl1pPr>
          </a:lstStyle>
          <a:p>
            <a:fld id="{F0927476-666E-544F-A91E-77F6117CBCC0}" type="slidenum">
              <a:rPr lang="en-US" altLang="x-none"/>
              <a:pPr/>
              <a:t>‹#›</a:t>
            </a:fld>
            <a:endParaRPr lang="en-US" altLang="x-none"/>
          </a:p>
        </p:txBody>
      </p:sp>
    </p:spTree>
    <p:extLst>
      <p:ext uri="{BB962C8B-B14F-4D97-AF65-F5344CB8AC3E}">
        <p14:creationId xmlns:p14="http://schemas.microsoft.com/office/powerpoint/2010/main" val="1722955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x-none" altLang="x-none"/>
          </a:p>
        </p:txBody>
      </p:sp>
      <p:sp>
        <p:nvSpPr>
          <p:cNvPr id="6" name="Rectangle 5"/>
          <p:cNvSpPr>
            <a:spLocks noGrp="1" noChangeArrowheads="1"/>
          </p:cNvSpPr>
          <p:nvPr>
            <p:ph type="ftr" sz="quarter" idx="11"/>
          </p:nvPr>
        </p:nvSpPr>
        <p:spPr>
          <a:ln/>
        </p:spPr>
        <p:txBody>
          <a:bodyPr/>
          <a:lstStyle>
            <a:lvl1pPr>
              <a:defRPr/>
            </a:lvl1pPr>
          </a:lstStyle>
          <a:p>
            <a:endParaRPr lang="x-none" altLang="x-none"/>
          </a:p>
        </p:txBody>
      </p:sp>
      <p:sp>
        <p:nvSpPr>
          <p:cNvPr id="7" name="Rectangle 6"/>
          <p:cNvSpPr>
            <a:spLocks noGrp="1" noChangeArrowheads="1"/>
          </p:cNvSpPr>
          <p:nvPr>
            <p:ph type="sldNum" sz="quarter" idx="12"/>
          </p:nvPr>
        </p:nvSpPr>
        <p:spPr>
          <a:ln/>
        </p:spPr>
        <p:txBody>
          <a:bodyPr/>
          <a:lstStyle>
            <a:lvl1pPr>
              <a:defRPr/>
            </a:lvl1pPr>
          </a:lstStyle>
          <a:p>
            <a:fld id="{5072AC87-122D-184A-BBAD-B5B5B7D2672F}" type="slidenum">
              <a:rPr lang="en-US" altLang="x-none"/>
              <a:pPr/>
              <a:t>‹#›</a:t>
            </a:fld>
            <a:endParaRPr lang="en-US" altLang="x-none"/>
          </a:p>
        </p:txBody>
      </p:sp>
    </p:spTree>
    <p:extLst>
      <p:ext uri="{BB962C8B-B14F-4D97-AF65-F5344CB8AC3E}">
        <p14:creationId xmlns:p14="http://schemas.microsoft.com/office/powerpoint/2010/main" val="104945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x-none" altLang="x-none"/>
          </a:p>
        </p:txBody>
      </p:sp>
      <p:sp>
        <p:nvSpPr>
          <p:cNvPr id="6" name="Rectangle 5"/>
          <p:cNvSpPr>
            <a:spLocks noGrp="1" noChangeArrowheads="1"/>
          </p:cNvSpPr>
          <p:nvPr>
            <p:ph type="ftr" sz="quarter" idx="11"/>
          </p:nvPr>
        </p:nvSpPr>
        <p:spPr>
          <a:ln/>
        </p:spPr>
        <p:txBody>
          <a:bodyPr/>
          <a:lstStyle>
            <a:lvl1pPr>
              <a:defRPr/>
            </a:lvl1pPr>
          </a:lstStyle>
          <a:p>
            <a:endParaRPr lang="x-none" altLang="x-none"/>
          </a:p>
        </p:txBody>
      </p:sp>
      <p:sp>
        <p:nvSpPr>
          <p:cNvPr id="7" name="Rectangle 6"/>
          <p:cNvSpPr>
            <a:spLocks noGrp="1" noChangeArrowheads="1"/>
          </p:cNvSpPr>
          <p:nvPr>
            <p:ph type="sldNum" sz="quarter" idx="12"/>
          </p:nvPr>
        </p:nvSpPr>
        <p:spPr>
          <a:ln/>
        </p:spPr>
        <p:txBody>
          <a:bodyPr/>
          <a:lstStyle>
            <a:lvl1pPr>
              <a:defRPr/>
            </a:lvl1pPr>
          </a:lstStyle>
          <a:p>
            <a:fld id="{D0FA69B4-584C-BD49-B582-C706556C3488}" type="slidenum">
              <a:rPr lang="en-US" altLang="x-none"/>
              <a:pPr/>
              <a:t>‹#›</a:t>
            </a:fld>
            <a:endParaRPr lang="en-US" altLang="x-none"/>
          </a:p>
        </p:txBody>
      </p:sp>
    </p:spTree>
    <p:extLst>
      <p:ext uri="{BB962C8B-B14F-4D97-AF65-F5344CB8AC3E}">
        <p14:creationId xmlns:p14="http://schemas.microsoft.com/office/powerpoint/2010/main" val="9573291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x-none" altLang="x-none"/>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x-none" altLang="x-none"/>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006A1BE-416B-044B-9DDC-40CA7D6BC50A}"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9.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10.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1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12.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themeOverride" Target="../theme/themeOverride1.xml"/><Relationship Id="rId2"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2531"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What Is Blow Down?</a:t>
            </a:r>
          </a:p>
        </p:txBody>
      </p:sp>
      <p:sp>
        <p:nvSpPr>
          <p:cNvPr id="22532" name="Text Box 4"/>
          <p:cNvSpPr txBox="1">
            <a:spLocks noChangeArrowheads="1"/>
          </p:cNvSpPr>
          <p:nvPr/>
        </p:nvSpPr>
        <p:spPr bwMode="auto">
          <a:xfrm>
            <a:off x="1143000" y="1676400"/>
            <a:ext cx="76200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000">
                <a:solidFill>
                  <a:schemeClr val="bg1"/>
                </a:solidFill>
              </a:rPr>
              <a:t>Blow down is discharging concentrated water from the the system. Concentration is due to evaporation from heat and/or air leaving the solids behind.</a:t>
            </a:r>
          </a:p>
          <a:p>
            <a:endParaRPr lang="en-US" altLang="x-none" sz="3000">
              <a:solidFill>
                <a:schemeClr val="bg1"/>
              </a:solidFill>
            </a:endParaRPr>
          </a:p>
          <a:p>
            <a:r>
              <a:rPr lang="en-US" altLang="x-none" sz="3000">
                <a:solidFill>
                  <a:schemeClr val="bg1"/>
                </a:solidFill>
              </a:rPr>
              <a:t>Blow down procedures are critical if using LKC or chemicals in order to maintain an acceptable TDS (total dissolved solids) level.</a:t>
            </a:r>
          </a:p>
          <a:p>
            <a:endParaRPr lang="en-US" altLang="x-none" sz="3000">
              <a:solidFill>
                <a:schemeClr val="bg1"/>
              </a:solidFill>
            </a:endParaRPr>
          </a:p>
          <a:p>
            <a:r>
              <a:rPr lang="en-US" altLang="x-none" sz="3000">
                <a:solidFill>
                  <a:schemeClr val="bg1"/>
                </a:solidFill>
              </a:rPr>
              <a:t>Contact us for specific blow down questions.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3555"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Blow Down Procedures</a:t>
            </a:r>
          </a:p>
        </p:txBody>
      </p:sp>
      <p:sp>
        <p:nvSpPr>
          <p:cNvPr id="23556" name="Text Box 4"/>
          <p:cNvSpPr txBox="1">
            <a:spLocks noChangeArrowheads="1"/>
          </p:cNvSpPr>
          <p:nvPr/>
        </p:nvSpPr>
        <p:spPr bwMode="auto">
          <a:xfrm>
            <a:off x="1143000" y="1676400"/>
            <a:ext cx="7620000"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000">
                <a:solidFill>
                  <a:schemeClr val="bg1"/>
                </a:solidFill>
              </a:rPr>
              <a:t>As with chemical use, blow down is required</a:t>
            </a:r>
          </a:p>
          <a:p>
            <a:pPr>
              <a:lnSpc>
                <a:spcPct val="90000"/>
              </a:lnSpc>
            </a:pPr>
            <a:r>
              <a:rPr lang="en-US" altLang="x-none" sz="3000">
                <a:solidFill>
                  <a:schemeClr val="bg1"/>
                </a:solidFill>
              </a:rPr>
              <a:t>in boiler and cooling tower applications.</a:t>
            </a:r>
          </a:p>
          <a:p>
            <a:pPr>
              <a:lnSpc>
                <a:spcPct val="90000"/>
              </a:lnSpc>
            </a:pPr>
            <a:endParaRPr lang="en-US" altLang="x-none" sz="3000">
              <a:solidFill>
                <a:schemeClr val="bg1"/>
              </a:solidFill>
            </a:endParaRPr>
          </a:p>
          <a:p>
            <a:pPr>
              <a:lnSpc>
                <a:spcPct val="90000"/>
              </a:lnSpc>
            </a:pPr>
            <a:r>
              <a:rPr lang="en-US" altLang="x-none" sz="3000">
                <a:solidFill>
                  <a:schemeClr val="bg1"/>
                </a:solidFill>
              </a:rPr>
              <a:t>In cooling towers a TDS (total dissolved solids) level of between 1500 and 2000 ppm recommended. This is normally about 5 cycles or 5 times the make up water tds.</a:t>
            </a:r>
          </a:p>
          <a:p>
            <a:pPr>
              <a:lnSpc>
                <a:spcPct val="90000"/>
              </a:lnSpc>
            </a:pPr>
            <a:endParaRPr lang="en-US" altLang="x-none" sz="3000">
              <a:solidFill>
                <a:schemeClr val="bg1"/>
              </a:solidFill>
            </a:endParaRPr>
          </a:p>
          <a:p>
            <a:pPr>
              <a:lnSpc>
                <a:spcPct val="90000"/>
              </a:lnSpc>
            </a:pPr>
            <a:r>
              <a:rPr lang="en-US" altLang="x-none" sz="3000">
                <a:solidFill>
                  <a:schemeClr val="bg1"/>
                </a:solidFill>
              </a:rPr>
              <a:t>We recommend following the same blow down rate for boilers that was previously used during chemical treatment.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4579"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Installation</a:t>
            </a:r>
          </a:p>
        </p:txBody>
      </p:sp>
      <p:sp>
        <p:nvSpPr>
          <p:cNvPr id="24580"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Installation of the LKC system is done utilizing standard plumbing and electrical procedures.  Heat sinking the copper pipe next to the urethane is required when sweating LKC into system.</a:t>
            </a:r>
          </a:p>
          <a:p>
            <a:endParaRPr lang="en-US" altLang="x-none" sz="3200">
              <a:solidFill>
                <a:schemeClr val="bg1"/>
              </a:solidFill>
            </a:endParaRPr>
          </a:p>
          <a:p>
            <a:r>
              <a:rPr lang="en-US" altLang="x-none" sz="3200">
                <a:solidFill>
                  <a:schemeClr val="bg1"/>
                </a:solidFill>
              </a:rPr>
              <a:t>Power supply is pre-wired and all the </a:t>
            </a:r>
          </a:p>
          <a:p>
            <a:r>
              <a:rPr lang="en-US" altLang="x-none" sz="3200">
                <a:solidFill>
                  <a:schemeClr val="bg1"/>
                </a:solidFill>
              </a:rPr>
              <a:t>AC and DC terminals are clearly marked.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886200" y="5715000"/>
            <a:ext cx="4114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8” LKC on cooling tower</a:t>
            </a:r>
          </a:p>
          <a:p>
            <a:pPr algn="ctr"/>
            <a:r>
              <a:rPr lang="en-US" altLang="x-none" sz="2800">
                <a:solidFill>
                  <a:schemeClr val="bg1"/>
                </a:solidFill>
              </a:rPr>
              <a:t>in die cast plant.</a:t>
            </a:r>
          </a:p>
        </p:txBody>
      </p:sp>
      <p:pic>
        <p:nvPicPr>
          <p:cNvPr id="25603" name="Picture 5" descr="8in_lkc_cooling_tower.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096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6627" name="Text Box 3"/>
          <p:cNvSpPr txBox="1">
            <a:spLocks noChangeArrowheads="1"/>
          </p:cNvSpPr>
          <p:nvPr/>
        </p:nvSpPr>
        <p:spPr bwMode="auto">
          <a:xfrm>
            <a:off x="228600" y="228600"/>
            <a:ext cx="8686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Where Is LKC Applied?</a:t>
            </a:r>
          </a:p>
        </p:txBody>
      </p:sp>
      <p:sp>
        <p:nvSpPr>
          <p:cNvPr id="26628" name="Text Box 4"/>
          <p:cNvSpPr txBox="1">
            <a:spLocks noChangeArrowheads="1"/>
          </p:cNvSpPr>
          <p:nvPr/>
        </p:nvSpPr>
        <p:spPr bwMode="auto">
          <a:xfrm>
            <a:off x="1143000" y="1676400"/>
            <a:ext cx="7620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600">
                <a:solidFill>
                  <a:schemeClr val="bg1"/>
                </a:solidFill>
              </a:rPr>
              <a:t>The LKC is applied wherever scale or paraffin buildup is a problem. In oil fields the most common applications are the oil wells and pipelines as well as boilers for heating crude oil.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7651"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Temperature Rating</a:t>
            </a:r>
          </a:p>
        </p:txBody>
      </p:sp>
      <p:sp>
        <p:nvSpPr>
          <p:cNvPr id="27652"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maximum temperature rating for the standard urethane encapsulated system is 200 degrees F. Higher temperature rated units are available for applications when required.</a:t>
            </a:r>
          </a:p>
          <a:p>
            <a:endParaRPr lang="en-US" altLang="x-none" sz="3200">
              <a:solidFill>
                <a:schemeClr val="bg1"/>
              </a:solidFill>
            </a:endParaRPr>
          </a:p>
          <a:p>
            <a:r>
              <a:rPr lang="en-US" altLang="x-none" sz="3200">
                <a:solidFill>
                  <a:schemeClr val="bg1"/>
                </a:solidFill>
              </a:rPr>
              <a:t>There is no minimum temperature rating</a:t>
            </a:r>
          </a:p>
          <a:p>
            <a:r>
              <a:rPr lang="en-US" altLang="x-none" sz="3200">
                <a:solidFill>
                  <a:schemeClr val="bg1"/>
                </a:solidFill>
              </a:rPr>
              <a:t>since the cell generates a small amount </a:t>
            </a:r>
          </a:p>
          <a:p>
            <a:r>
              <a:rPr lang="en-US" altLang="x-none" sz="3200">
                <a:solidFill>
                  <a:schemeClr val="bg1"/>
                </a:solidFill>
              </a:rPr>
              <a:t>of heat within the cell.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SPECIAL 36” LKC IN REFINEREY COOLING TOWER</a:t>
            </a:r>
          </a:p>
        </p:txBody>
      </p:sp>
      <p:pic>
        <p:nvPicPr>
          <p:cNvPr id="28675" name="Picture 4" descr="installing_large_LKC#309919.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9699" name="Text Box 3"/>
          <p:cNvSpPr txBox="1">
            <a:spLocks noChangeArrowheads="1"/>
          </p:cNvSpPr>
          <p:nvPr/>
        </p:nvSpPr>
        <p:spPr bwMode="auto">
          <a:xfrm>
            <a:off x="228600" y="288925"/>
            <a:ext cx="8915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Electrical Requirements</a:t>
            </a:r>
          </a:p>
        </p:txBody>
      </p:sp>
      <p:sp>
        <p:nvSpPr>
          <p:cNvPr id="29700"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The LKC power supply operates on 110 or </a:t>
            </a:r>
          </a:p>
          <a:p>
            <a:pPr>
              <a:lnSpc>
                <a:spcPct val="90000"/>
              </a:lnSpc>
            </a:pPr>
            <a:r>
              <a:rPr lang="en-US" altLang="x-none" sz="3200">
                <a:solidFill>
                  <a:schemeClr val="bg1"/>
                </a:solidFill>
              </a:rPr>
              <a:t>220 VAC, 50/60 Hz (specify when ordering). </a:t>
            </a:r>
          </a:p>
          <a:p>
            <a:pPr>
              <a:lnSpc>
                <a:spcPct val="90000"/>
              </a:lnSpc>
            </a:pPr>
            <a:endParaRPr lang="en-US" altLang="x-none" sz="3200">
              <a:solidFill>
                <a:schemeClr val="bg1"/>
              </a:solidFill>
            </a:endParaRPr>
          </a:p>
          <a:p>
            <a:pPr>
              <a:lnSpc>
                <a:spcPct val="90000"/>
              </a:lnSpc>
            </a:pPr>
            <a:r>
              <a:rPr lang="en-US" altLang="x-none" sz="3200">
                <a:solidFill>
                  <a:schemeClr val="bg1"/>
                </a:solidFill>
              </a:rPr>
              <a:t>Ener-Tec, Inc. can design special systems</a:t>
            </a:r>
          </a:p>
          <a:p>
            <a:pPr>
              <a:lnSpc>
                <a:spcPct val="90000"/>
              </a:lnSpc>
            </a:pPr>
            <a:r>
              <a:rPr lang="en-US" altLang="x-none" sz="3200">
                <a:solidFill>
                  <a:schemeClr val="bg1"/>
                </a:solidFill>
              </a:rPr>
              <a:t>to operate on other AC And DC voltages </a:t>
            </a:r>
          </a:p>
          <a:p>
            <a:pPr>
              <a:lnSpc>
                <a:spcPct val="90000"/>
              </a:lnSpc>
            </a:pPr>
            <a:r>
              <a:rPr lang="en-US" altLang="x-none" sz="3200">
                <a:solidFill>
                  <a:schemeClr val="bg1"/>
                </a:solidFill>
              </a:rPr>
              <a:t>that are available.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 average system operates at 2 to 4 amps.</a:t>
            </a:r>
          </a:p>
          <a:p>
            <a:pPr>
              <a:lnSpc>
                <a:spcPct val="90000"/>
              </a:lnSpc>
            </a:pPr>
            <a:endParaRPr lang="en-US" altLang="x-none" sz="3200">
              <a:solidFill>
                <a:schemeClr val="bg1"/>
              </a:solidFill>
            </a:endParaRPr>
          </a:p>
          <a:p>
            <a:pPr>
              <a:lnSpc>
                <a:spcPct val="90000"/>
              </a:lnSpc>
            </a:pPr>
            <a:r>
              <a:rPr lang="en-US" altLang="x-none" sz="3200">
                <a:solidFill>
                  <a:schemeClr val="bg1"/>
                </a:solidFill>
              </a:rPr>
              <a:t>Due to continuous operation and amperage </a:t>
            </a:r>
          </a:p>
          <a:p>
            <a:pPr>
              <a:lnSpc>
                <a:spcPct val="90000"/>
              </a:lnSpc>
            </a:pPr>
            <a:r>
              <a:rPr lang="en-US" altLang="x-none" sz="3200">
                <a:solidFill>
                  <a:schemeClr val="bg1"/>
                </a:solidFill>
              </a:rPr>
              <a:t>draw solar power is normally not feasible.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0723" name="Text Box 3"/>
          <p:cNvSpPr txBox="1">
            <a:spLocks noChangeArrowheads="1"/>
          </p:cNvSpPr>
          <p:nvPr/>
        </p:nvSpPr>
        <p:spPr bwMode="auto">
          <a:xfrm>
            <a:off x="228600" y="288925"/>
            <a:ext cx="8763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000">
                <a:solidFill>
                  <a:schemeClr val="bg1"/>
                </a:solidFill>
              </a:rPr>
              <a:t>Where Is LKC Installed?</a:t>
            </a:r>
          </a:p>
        </p:txBody>
      </p:sp>
      <p:sp>
        <p:nvSpPr>
          <p:cNvPr id="30724" name="Text Box 4"/>
          <p:cNvSpPr txBox="1">
            <a:spLocks noChangeArrowheads="1"/>
          </p:cNvSpPr>
          <p:nvPr/>
        </p:nvSpPr>
        <p:spPr bwMode="auto">
          <a:xfrm>
            <a:off x="1143000" y="1676400"/>
            <a:ext cx="76200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On oil wells the cell is installed at the well head and it treats the line in both directions,  down hole as well as the line to the storage tanks. For pipelines install the LKC at the beginning of the pipeline. For boilers, the cell is installed after the pump that pumps condensate and make up water back to the boiler. The LKC is installed in the cooling tower loop after the pump. For single pass water systems install the LKC at the inlet to the building or equipment being treated. Contact Ener-Tec for guidelines to all other installations.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886200" y="5715000"/>
            <a:ext cx="411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3” LKC in plating plant.</a:t>
            </a:r>
          </a:p>
        </p:txBody>
      </p:sp>
      <p:pic>
        <p:nvPicPr>
          <p:cNvPr id="31747" name="Picture 4" descr="lkc_platting_op.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5400" y="6223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4"/>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4339" name="Text Box 5"/>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History</a:t>
            </a:r>
          </a:p>
        </p:txBody>
      </p:sp>
      <p:sp>
        <p:nvSpPr>
          <p:cNvPr id="14340" name="Text Box 6"/>
          <p:cNvSpPr txBox="1">
            <a:spLocks noChangeArrowheads="1"/>
          </p:cNvSpPr>
          <p:nvPr/>
        </p:nvSpPr>
        <p:spPr bwMode="auto">
          <a:xfrm>
            <a:off x="1143000" y="1676400"/>
            <a:ext cx="7620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dirty="0" err="1">
                <a:solidFill>
                  <a:schemeClr val="bg1"/>
                </a:solidFill>
              </a:rPr>
              <a:t>Ener</a:t>
            </a:r>
            <a:r>
              <a:rPr lang="en-US" altLang="x-none" sz="3200" dirty="0">
                <a:solidFill>
                  <a:schemeClr val="bg1"/>
                </a:solidFill>
              </a:rPr>
              <a:t>-Tec, Inc. </a:t>
            </a:r>
            <a:r>
              <a:rPr lang="en-US" altLang="x-none" sz="3200">
                <a:solidFill>
                  <a:schemeClr val="bg1"/>
                </a:solidFill>
              </a:rPr>
              <a:t>was incorporated in 1978 after many successful prototype installations of the LKC on boilers, cooling towers, ice machines, process water, </a:t>
            </a:r>
            <a:r>
              <a:rPr lang="en-US" altLang="x-none" sz="3200">
                <a:solidFill>
                  <a:schemeClr val="bg1"/>
                </a:solidFill>
              </a:rPr>
              <a:t>etc</a:t>
            </a:r>
            <a:r>
              <a:rPr lang="en-US" altLang="x-none" sz="3200" smtClean="0">
                <a:solidFill>
                  <a:schemeClr val="bg1"/>
                </a:solidFill>
              </a:rPr>
              <a:t>.</a:t>
            </a:r>
            <a:endParaRPr lang="en-US" altLang="x-none" sz="3200">
              <a:solidFill>
                <a:schemeClr val="bg1"/>
              </a:solidFill>
            </a:endParaRPr>
          </a:p>
          <a:p>
            <a:endParaRPr lang="en-US" altLang="x-none" sz="3200" dirty="0">
              <a:solidFill>
                <a:schemeClr val="bg1"/>
              </a:solidFill>
            </a:endParaRPr>
          </a:p>
          <a:p>
            <a:r>
              <a:rPr lang="en-US" altLang="x-none" sz="3200" dirty="0">
                <a:solidFill>
                  <a:schemeClr val="bg1"/>
                </a:solidFill>
              </a:rPr>
              <a:t>A vast amount of application data has been accumulated throughout the commercial and industrial markets enabling complete evaluation of each new installation.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2771"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Power Plants</a:t>
            </a:r>
          </a:p>
        </p:txBody>
      </p:sp>
      <p:sp>
        <p:nvSpPr>
          <p:cNvPr id="32772" name="Text Box 4"/>
          <p:cNvSpPr txBox="1">
            <a:spLocks noChangeArrowheads="1"/>
          </p:cNvSpPr>
          <p:nvPr/>
        </p:nvSpPr>
        <p:spPr bwMode="auto">
          <a:xfrm>
            <a:off x="1143000" y="1676400"/>
            <a:ext cx="7620000" cy="503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100">
                <a:solidFill>
                  <a:schemeClr val="bg1"/>
                </a:solidFill>
              </a:rPr>
              <a:t>There has been an increase in  the number of LKC systems installed in power plants over the past several years. This is due to the high chemical cost and loss in efficiency when heat exchangers etc. get the smallest amount of scale deposits.</a:t>
            </a:r>
          </a:p>
          <a:p>
            <a:pPr>
              <a:lnSpc>
                <a:spcPct val="95000"/>
              </a:lnSpc>
            </a:pPr>
            <a:endParaRPr lang="en-US" altLang="x-none" sz="3100">
              <a:solidFill>
                <a:schemeClr val="bg1"/>
              </a:solidFill>
            </a:endParaRPr>
          </a:p>
          <a:p>
            <a:pPr>
              <a:lnSpc>
                <a:spcPct val="95000"/>
              </a:lnSpc>
            </a:pPr>
            <a:r>
              <a:rPr lang="en-US" altLang="x-none" sz="3100">
                <a:solidFill>
                  <a:schemeClr val="bg1"/>
                </a:solidFill>
              </a:rPr>
              <a:t>1/8 inch of scale can decrease efficiency by at least 20%.</a:t>
            </a:r>
          </a:p>
          <a:p>
            <a:pPr>
              <a:lnSpc>
                <a:spcPct val="95000"/>
              </a:lnSpc>
            </a:pPr>
            <a:endParaRPr lang="en-US" altLang="x-none" sz="3100">
              <a:solidFill>
                <a:schemeClr val="bg1"/>
              </a:solidFill>
            </a:endParaRPr>
          </a:p>
          <a:p>
            <a:pPr>
              <a:lnSpc>
                <a:spcPct val="95000"/>
              </a:lnSpc>
            </a:pPr>
            <a:r>
              <a:rPr lang="en-US" altLang="x-none" sz="3100">
                <a:solidFill>
                  <a:schemeClr val="bg1"/>
                </a:solidFill>
              </a:rPr>
              <a:t>The R.O.I. (return on investment) is very fast.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3795" name="Text Box 3"/>
          <p:cNvSpPr txBox="1">
            <a:spLocks noChangeArrowheads="1"/>
          </p:cNvSpPr>
          <p:nvPr/>
        </p:nvSpPr>
        <p:spPr bwMode="auto">
          <a:xfrm>
            <a:off x="228600" y="365125"/>
            <a:ext cx="89154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5500">
                <a:solidFill>
                  <a:schemeClr val="bg1"/>
                </a:solidFill>
              </a:rPr>
              <a:t>Sewage or Lagoon Treatment</a:t>
            </a:r>
          </a:p>
        </p:txBody>
      </p:sp>
      <p:sp>
        <p:nvSpPr>
          <p:cNvPr id="33796" name="Text Box 4"/>
          <p:cNvSpPr txBox="1">
            <a:spLocks noChangeArrowheads="1"/>
          </p:cNvSpPr>
          <p:nvPr/>
        </p:nvSpPr>
        <p:spPr bwMode="auto">
          <a:xfrm>
            <a:off x="1143000" y="1676400"/>
            <a:ext cx="7620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000">
                <a:solidFill>
                  <a:schemeClr val="bg1"/>
                </a:solidFill>
              </a:rPr>
              <a:t>The LKC system is very effective in increasing flocculation (settling) of solids in waste water facilities and other applications where solids are settled out of solution.</a:t>
            </a:r>
          </a:p>
          <a:p>
            <a:pPr>
              <a:lnSpc>
                <a:spcPct val="95000"/>
              </a:lnSpc>
            </a:pPr>
            <a:endParaRPr lang="en-US" altLang="x-none" sz="3000">
              <a:solidFill>
                <a:schemeClr val="bg1"/>
              </a:solidFill>
            </a:endParaRPr>
          </a:p>
          <a:p>
            <a:pPr>
              <a:lnSpc>
                <a:spcPct val="95000"/>
              </a:lnSpc>
            </a:pPr>
            <a:r>
              <a:rPr lang="en-US" altLang="x-none" sz="3000">
                <a:solidFill>
                  <a:schemeClr val="bg1"/>
                </a:solidFill>
              </a:rPr>
              <a:t>This may  be in lagoons, holding tanks, or other vessels.</a:t>
            </a:r>
          </a:p>
          <a:p>
            <a:pPr>
              <a:lnSpc>
                <a:spcPct val="95000"/>
              </a:lnSpc>
            </a:pPr>
            <a:endParaRPr lang="en-US" altLang="x-none" sz="3000">
              <a:solidFill>
                <a:schemeClr val="bg1"/>
              </a:solidFill>
            </a:endParaRPr>
          </a:p>
          <a:p>
            <a:pPr>
              <a:lnSpc>
                <a:spcPct val="95000"/>
              </a:lnSpc>
            </a:pPr>
            <a:r>
              <a:rPr lang="en-US" altLang="x-none" sz="3000">
                <a:solidFill>
                  <a:schemeClr val="bg1"/>
                </a:solidFill>
              </a:rPr>
              <a:t>Many of our systems are installed on heat exchangers and boilers in sewage treatment plants.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4819"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Zebra Mussel Control</a:t>
            </a:r>
          </a:p>
        </p:txBody>
      </p:sp>
      <p:sp>
        <p:nvSpPr>
          <p:cNvPr id="34820" name="Text Box 4"/>
          <p:cNvSpPr txBox="1">
            <a:spLocks noChangeArrowheads="1"/>
          </p:cNvSpPr>
          <p:nvPr/>
        </p:nvSpPr>
        <p:spPr bwMode="auto">
          <a:xfrm>
            <a:off x="1143000" y="1676400"/>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develops electronic systems which effectively control zebra mussel growth and reproduction. This works by lowering the energy in the minerals within the zebra mussel to the point that the shell cannot form.</a:t>
            </a:r>
          </a:p>
          <a:p>
            <a:endParaRPr lang="en-US" altLang="x-none" sz="3200">
              <a:solidFill>
                <a:schemeClr val="bg1"/>
              </a:solidFill>
            </a:endParaRPr>
          </a:p>
          <a:p>
            <a:r>
              <a:rPr lang="en-US" altLang="x-none" sz="3200">
                <a:solidFill>
                  <a:schemeClr val="bg1"/>
                </a:solidFill>
              </a:rPr>
              <a:t>See website for details.</a:t>
            </a:r>
            <a:endParaRPr lang="en-US" altLang="x-none" sz="320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5843"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Static Control System</a:t>
            </a:r>
          </a:p>
        </p:txBody>
      </p:sp>
      <p:sp>
        <p:nvSpPr>
          <p:cNvPr id="35844"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utilizes the same technology</a:t>
            </a:r>
          </a:p>
          <a:p>
            <a:r>
              <a:rPr lang="en-US" altLang="x-none" sz="3200">
                <a:solidFill>
                  <a:schemeClr val="bg1"/>
                </a:solidFill>
              </a:rPr>
              <a:t>in the static control system developed to </a:t>
            </a:r>
          </a:p>
          <a:p>
            <a:r>
              <a:rPr lang="en-US" altLang="x-none" sz="3200">
                <a:solidFill>
                  <a:schemeClr val="bg1"/>
                </a:solidFill>
              </a:rPr>
              <a:t>reduce static in pneumatic conveying of </a:t>
            </a:r>
          </a:p>
          <a:p>
            <a:r>
              <a:rPr lang="en-US" altLang="x-none" sz="3200">
                <a:solidFill>
                  <a:schemeClr val="bg1"/>
                </a:solidFill>
              </a:rPr>
              <a:t>plastic pellets, flour, grains, etc.</a:t>
            </a:r>
          </a:p>
          <a:p>
            <a:endParaRPr lang="en-US" altLang="x-none" sz="3200">
              <a:solidFill>
                <a:schemeClr val="bg1"/>
              </a:solidFill>
            </a:endParaRPr>
          </a:p>
          <a:p>
            <a:r>
              <a:rPr lang="en-US" altLang="x-none" sz="3200">
                <a:solidFill>
                  <a:schemeClr val="bg1"/>
                </a:solidFill>
              </a:rPr>
              <a:t>The LKC is installed into your existing line </a:t>
            </a:r>
          </a:p>
          <a:p>
            <a:r>
              <a:rPr lang="en-US" altLang="x-none" sz="3200">
                <a:solidFill>
                  <a:schemeClr val="bg1"/>
                </a:solidFill>
              </a:rPr>
              <a:t>with standard pneumatic pipe couplings.</a:t>
            </a:r>
          </a:p>
          <a:p>
            <a:endParaRPr lang="en-US" altLang="x-none" sz="3200">
              <a:solidFill>
                <a:schemeClr val="bg1"/>
              </a:solidFill>
            </a:endParaRPr>
          </a:p>
          <a:p>
            <a:r>
              <a:rPr lang="en-US" altLang="x-none" sz="3200">
                <a:solidFill>
                  <a:schemeClr val="bg1"/>
                </a:solidFill>
              </a:rPr>
              <a:t>Let us evaluate your static problems.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86200" y="5715000"/>
            <a:ext cx="4114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400">
                <a:solidFill>
                  <a:schemeClr val="bg1"/>
                </a:solidFill>
              </a:rPr>
              <a:t>SPECIAL LKC FOR STATIC CONTROL IN PLASTIC PELLETS</a:t>
            </a:r>
          </a:p>
        </p:txBody>
      </p:sp>
      <p:pic>
        <p:nvPicPr>
          <p:cNvPr id="36867" name="Picture 4" descr="custom_LKC-electrostatic.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09600"/>
            <a:ext cx="4089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1026"/>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7891" name="Text Box 1027"/>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37892" name="Text Box 1028"/>
          <p:cNvSpPr txBox="1">
            <a:spLocks noChangeArrowheads="1"/>
          </p:cNvSpPr>
          <p:nvPr/>
        </p:nvSpPr>
        <p:spPr bwMode="auto">
          <a:xfrm>
            <a:off x="1143000" y="1676400"/>
            <a:ext cx="7620000" cy="454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News Release: August 22, 2006</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Akita Drilling of Canada tested the LKC System against chemical wash over a 7 month period. </a:t>
            </a:r>
          </a:p>
          <a:p>
            <a:r>
              <a:rPr lang="en-US" altLang="x-none" sz="3600">
                <a:solidFill>
                  <a:schemeClr val="bg1"/>
                </a:solidFill>
              </a:rPr>
              <a:t>Quote: “The LKC beat the chemicals hands down regarding hard water </a:t>
            </a:r>
          </a:p>
          <a:p>
            <a:r>
              <a:rPr lang="en-US" altLang="x-none" sz="3600">
                <a:solidFill>
                  <a:schemeClr val="bg1"/>
                </a:solidFill>
              </a:rPr>
              <a:t>scale elimination.”</a:t>
            </a:r>
            <a:endParaRPr lang="en-US" altLang="x-none" sz="2400">
              <a:solidFill>
                <a:schemeClr val="bg1"/>
              </a:solidFill>
              <a:latin typeface="ArialMS"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8915" name="Text Box 3"/>
          <p:cNvSpPr txBox="1">
            <a:spLocks noChangeArrowheads="1"/>
          </p:cNvSpPr>
          <p:nvPr/>
        </p:nvSpPr>
        <p:spPr bwMode="auto">
          <a:xfrm>
            <a:off x="228600" y="228600"/>
            <a:ext cx="84582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Customer List - Water</a:t>
            </a:r>
          </a:p>
        </p:txBody>
      </p:sp>
      <p:sp>
        <p:nvSpPr>
          <p:cNvPr id="38916" name="Text Box 4"/>
          <p:cNvSpPr txBox="1">
            <a:spLocks noChangeArrowheads="1"/>
          </p:cNvSpPr>
          <p:nvPr/>
        </p:nvSpPr>
        <p:spPr bwMode="auto">
          <a:xfrm>
            <a:off x="11430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U.S. Steel</a:t>
            </a:r>
          </a:p>
          <a:p>
            <a:pPr>
              <a:buFontTx/>
              <a:buChar char="•"/>
            </a:pPr>
            <a:r>
              <a:rPr lang="en-US" altLang="x-none" sz="3000">
                <a:solidFill>
                  <a:schemeClr val="bg1"/>
                </a:solidFill>
              </a:rPr>
              <a:t> Inland Steel</a:t>
            </a:r>
          </a:p>
          <a:p>
            <a:pPr>
              <a:buFontTx/>
              <a:buChar char="•"/>
            </a:pPr>
            <a:r>
              <a:rPr lang="en-US" altLang="x-none" sz="3000">
                <a:solidFill>
                  <a:schemeClr val="bg1"/>
                </a:solidFill>
              </a:rPr>
              <a:t> LTV Steel</a:t>
            </a:r>
          </a:p>
          <a:p>
            <a:pPr>
              <a:buFontTx/>
              <a:buChar char="•"/>
            </a:pPr>
            <a:r>
              <a:rPr lang="en-US" altLang="x-none" sz="3000">
                <a:solidFill>
                  <a:schemeClr val="bg1"/>
                </a:solidFill>
              </a:rPr>
              <a:t> National Power</a:t>
            </a:r>
          </a:p>
          <a:p>
            <a:pPr>
              <a:buFontTx/>
              <a:buChar char="•"/>
            </a:pPr>
            <a:r>
              <a:rPr lang="en-US" altLang="x-none" sz="3000">
                <a:solidFill>
                  <a:schemeClr val="bg1"/>
                </a:solidFill>
              </a:rPr>
              <a:t> Amp Corp.</a:t>
            </a:r>
          </a:p>
          <a:p>
            <a:pPr>
              <a:buFontTx/>
              <a:buChar char="•"/>
            </a:pPr>
            <a:r>
              <a:rPr lang="en-US" altLang="x-none" sz="3000">
                <a:solidFill>
                  <a:schemeClr val="bg1"/>
                </a:solidFill>
              </a:rPr>
              <a:t> Ebco Metal Finishing</a:t>
            </a:r>
          </a:p>
          <a:p>
            <a:pPr>
              <a:buFontTx/>
              <a:buChar char="•"/>
            </a:pPr>
            <a:r>
              <a:rPr lang="en-US" altLang="x-none" sz="3000">
                <a:solidFill>
                  <a:schemeClr val="bg1"/>
                </a:solidFill>
              </a:rPr>
              <a:t> Racine Plating</a:t>
            </a:r>
          </a:p>
          <a:p>
            <a:pPr>
              <a:buFontTx/>
              <a:buChar char="•"/>
            </a:pPr>
            <a:r>
              <a:rPr lang="en-US" altLang="x-none" sz="3000">
                <a:solidFill>
                  <a:schemeClr val="bg1"/>
                </a:solidFill>
              </a:rPr>
              <a:t> Plastics Engineering</a:t>
            </a:r>
          </a:p>
          <a:p>
            <a:pPr>
              <a:buFontTx/>
              <a:buChar char="•"/>
            </a:pPr>
            <a:r>
              <a:rPr lang="en-US" altLang="x-none" sz="3000">
                <a:solidFill>
                  <a:schemeClr val="bg1"/>
                </a:solidFill>
              </a:rPr>
              <a:t> Asama Foundry</a:t>
            </a:r>
          </a:p>
          <a:p>
            <a:pPr>
              <a:buFontTx/>
              <a:buChar char="•"/>
            </a:pPr>
            <a:r>
              <a:rPr lang="en-US" altLang="x-none" sz="3000">
                <a:solidFill>
                  <a:schemeClr val="bg1"/>
                </a:solidFill>
              </a:rPr>
              <a:t> Tyco</a:t>
            </a:r>
          </a:p>
          <a:p>
            <a:pPr>
              <a:buFontTx/>
              <a:buChar char="•"/>
            </a:pPr>
            <a:r>
              <a:rPr lang="en-US" altLang="x-none" sz="3000">
                <a:solidFill>
                  <a:schemeClr val="bg1"/>
                </a:solidFill>
              </a:rPr>
              <a:t> Martin Engineering</a:t>
            </a:r>
          </a:p>
        </p:txBody>
      </p:sp>
      <p:sp>
        <p:nvSpPr>
          <p:cNvPr id="38917" name="Text Box 5"/>
          <p:cNvSpPr txBox="1">
            <a:spLocks noChangeArrowheads="1"/>
          </p:cNvSpPr>
          <p:nvPr/>
        </p:nvSpPr>
        <p:spPr bwMode="auto">
          <a:xfrm>
            <a:off x="50292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Viam</a:t>
            </a:r>
          </a:p>
          <a:p>
            <a:pPr>
              <a:buFontTx/>
              <a:buChar char="•"/>
            </a:pPr>
            <a:r>
              <a:rPr lang="en-US" altLang="x-none" sz="3000">
                <a:solidFill>
                  <a:schemeClr val="bg1"/>
                </a:solidFill>
              </a:rPr>
              <a:t> Koch Materials</a:t>
            </a:r>
          </a:p>
          <a:p>
            <a:pPr>
              <a:buFontTx/>
              <a:buChar char="•"/>
            </a:pPr>
            <a:r>
              <a:rPr lang="en-US" altLang="x-none" sz="3000">
                <a:solidFill>
                  <a:schemeClr val="bg1"/>
                </a:solidFill>
              </a:rPr>
              <a:t> U.S. Gypsum Co.</a:t>
            </a:r>
          </a:p>
          <a:p>
            <a:pPr>
              <a:buFontTx/>
              <a:buChar char="•"/>
            </a:pPr>
            <a:r>
              <a:rPr lang="en-US" altLang="x-none" sz="3000">
                <a:solidFill>
                  <a:schemeClr val="bg1"/>
                </a:solidFill>
              </a:rPr>
              <a:t> Braddock Heat Treat</a:t>
            </a:r>
          </a:p>
          <a:p>
            <a:pPr>
              <a:buFontTx/>
              <a:buChar char="•"/>
            </a:pPr>
            <a:r>
              <a:rPr lang="en-US" altLang="x-none" sz="3000">
                <a:solidFill>
                  <a:schemeClr val="bg1"/>
                </a:solidFill>
              </a:rPr>
              <a:t> Dalton Corp.</a:t>
            </a:r>
          </a:p>
          <a:p>
            <a:pPr>
              <a:buFontTx/>
              <a:buChar char="•"/>
            </a:pPr>
            <a:r>
              <a:rPr lang="en-US" altLang="x-none" sz="3000">
                <a:solidFill>
                  <a:schemeClr val="bg1"/>
                </a:solidFill>
              </a:rPr>
              <a:t> Cryovac</a:t>
            </a:r>
          </a:p>
          <a:p>
            <a:pPr>
              <a:buFontTx/>
              <a:buChar char="•"/>
            </a:pPr>
            <a:r>
              <a:rPr lang="en-US" altLang="x-none" sz="3000">
                <a:solidFill>
                  <a:schemeClr val="bg1"/>
                </a:solidFill>
              </a:rPr>
              <a:t> Oxford Automotive</a:t>
            </a:r>
          </a:p>
          <a:p>
            <a:pPr>
              <a:buFontTx/>
              <a:buChar char="•"/>
            </a:pPr>
            <a:r>
              <a:rPr lang="en-US" altLang="x-none" sz="3000">
                <a:solidFill>
                  <a:schemeClr val="bg1"/>
                </a:solidFill>
              </a:rPr>
              <a:t> Kraft Foods</a:t>
            </a:r>
          </a:p>
          <a:p>
            <a:pPr>
              <a:buFontTx/>
              <a:buChar char="•"/>
            </a:pPr>
            <a:r>
              <a:rPr lang="en-US" altLang="x-none" sz="3000">
                <a:solidFill>
                  <a:schemeClr val="bg1"/>
                </a:solidFill>
              </a:rPr>
              <a:t> Briggs &amp; Stratton</a:t>
            </a:r>
          </a:p>
          <a:p>
            <a:pPr>
              <a:buFontTx/>
              <a:buChar char="•"/>
            </a:pPr>
            <a:r>
              <a:rPr lang="en-US" altLang="x-none" sz="3000">
                <a:solidFill>
                  <a:schemeClr val="bg1"/>
                </a:solidFill>
              </a:rPr>
              <a:t> Ocean Spray</a:t>
            </a:r>
          </a:p>
          <a:p>
            <a:pPr>
              <a:buFontTx/>
              <a:buChar char="•"/>
            </a:pPr>
            <a:r>
              <a:rPr lang="en-US" altLang="x-none" sz="3000">
                <a:solidFill>
                  <a:schemeClr val="bg1"/>
                </a:solidFill>
              </a:rPr>
              <a:t> Plus thousands more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39939"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Water Lift/Oil Wells</a:t>
            </a:r>
          </a:p>
        </p:txBody>
      </p:sp>
      <p:sp>
        <p:nvSpPr>
          <p:cNvPr id="39940"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Many LKC systems have been installed on oil wells, both off shore and on shore where water is pumped down hole to lift the oil. Scaling is always a problem and can be solved by installing the LKC on the discharge side of the pump. </a:t>
            </a:r>
          </a:p>
          <a:p>
            <a:endParaRPr lang="en-US" altLang="x-none" sz="3200">
              <a:solidFill>
                <a:schemeClr val="bg1"/>
              </a:solidFill>
            </a:endParaRPr>
          </a:p>
          <a:p>
            <a:r>
              <a:rPr lang="en-US" altLang="x-none" sz="3200">
                <a:solidFill>
                  <a:schemeClr val="bg1"/>
                </a:solidFill>
              </a:rPr>
              <a:t>Unlike chemicals, the LKC adds nothing to the oil/water that has to be removed later.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4” LKC IN OIL PIPELINE IN INDONESIA </a:t>
            </a:r>
          </a:p>
        </p:txBody>
      </p:sp>
      <p:pic>
        <p:nvPicPr>
          <p:cNvPr id="40963" name="Picture 4" descr="oil-indonesia.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1987" name="Text Box 3"/>
          <p:cNvSpPr txBox="1">
            <a:spLocks noChangeArrowheads="1"/>
          </p:cNvSpPr>
          <p:nvPr/>
        </p:nvSpPr>
        <p:spPr bwMode="auto">
          <a:xfrm>
            <a:off x="228600" y="228600"/>
            <a:ext cx="8763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Oil / Water Separation</a:t>
            </a:r>
          </a:p>
        </p:txBody>
      </p:sp>
      <p:sp>
        <p:nvSpPr>
          <p:cNvPr id="41988" name="Text Box 4"/>
          <p:cNvSpPr txBox="1">
            <a:spLocks noChangeArrowheads="1"/>
          </p:cNvSpPr>
          <p:nvPr/>
        </p:nvSpPr>
        <p:spPr bwMode="auto">
          <a:xfrm>
            <a:off x="1143000" y="1676400"/>
            <a:ext cx="7620000"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2900">
                <a:solidFill>
                  <a:schemeClr val="bg1"/>
                </a:solidFill>
              </a:rPr>
              <a:t>The LKC system is being used in oil /water separation eliminating the demulsifier previously used. One customer was spending $5,500.00 a year on demulsifiers  before replacing it with the LKC system. They were getting 8% water carry over in the oil before LKC was installed. Now they have a .4% carry over after activating the LKC.</a:t>
            </a:r>
          </a:p>
          <a:p>
            <a:pPr>
              <a:lnSpc>
                <a:spcPct val="90000"/>
              </a:lnSpc>
            </a:pPr>
            <a:endParaRPr lang="en-US" altLang="x-none" sz="2900">
              <a:solidFill>
                <a:schemeClr val="bg1"/>
              </a:solidFill>
            </a:endParaRPr>
          </a:p>
          <a:p>
            <a:pPr>
              <a:lnSpc>
                <a:spcPct val="90000"/>
              </a:lnSpc>
            </a:pPr>
            <a:r>
              <a:rPr lang="en-US" altLang="x-none" sz="2900">
                <a:solidFill>
                  <a:schemeClr val="bg1"/>
                </a:solidFill>
              </a:rPr>
              <a:t>The LKC lowers the energy and surface tension that bonds the water and oil atoms/molecules to each other allowing a more efficient separation.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flipV="1">
            <a:off x="0" y="1411288"/>
            <a:ext cx="8534400" cy="36512"/>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5363" name="Text Box 3"/>
          <p:cNvSpPr txBox="1">
            <a:spLocks noChangeArrowheads="1"/>
          </p:cNvSpPr>
          <p:nvPr/>
        </p:nvSpPr>
        <p:spPr bwMode="auto">
          <a:xfrm>
            <a:off x="228600" y="212725"/>
            <a:ext cx="8153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70000"/>
              </a:lnSpc>
              <a:spcBef>
                <a:spcPct val="50000"/>
              </a:spcBef>
            </a:pPr>
            <a:r>
              <a:rPr lang="en-US" altLang="x-none" sz="6000">
                <a:solidFill>
                  <a:schemeClr val="bg1"/>
                </a:solidFill>
              </a:rPr>
              <a:t>Prevent Paraffin and Scale Deposition</a:t>
            </a:r>
          </a:p>
        </p:txBody>
      </p:sp>
      <p:sp>
        <p:nvSpPr>
          <p:cNvPr id="15364" name="Text Box 4"/>
          <p:cNvSpPr txBox="1">
            <a:spLocks noChangeArrowheads="1"/>
          </p:cNvSpPr>
          <p:nvPr/>
        </p:nvSpPr>
        <p:spPr bwMode="auto">
          <a:xfrm>
            <a:off x="1143000" y="1876425"/>
            <a:ext cx="76200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200">
                <a:solidFill>
                  <a:schemeClr val="bg1"/>
                </a:solidFill>
              </a:rPr>
              <a:t> Non Chemical</a:t>
            </a:r>
          </a:p>
          <a:p>
            <a:pPr>
              <a:buFontTx/>
              <a:buChar char="•"/>
            </a:pPr>
            <a:r>
              <a:rPr lang="en-US" altLang="x-none" sz="3200">
                <a:solidFill>
                  <a:schemeClr val="bg1"/>
                </a:solidFill>
              </a:rPr>
              <a:t> Non Restricted Flow</a:t>
            </a:r>
          </a:p>
          <a:p>
            <a:pPr>
              <a:buFontTx/>
              <a:buChar char="•"/>
            </a:pPr>
            <a:r>
              <a:rPr lang="en-US" altLang="x-none" sz="3200">
                <a:solidFill>
                  <a:schemeClr val="bg1"/>
                </a:solidFill>
              </a:rPr>
              <a:t> Low Operating Cost</a:t>
            </a:r>
          </a:p>
          <a:p>
            <a:pPr>
              <a:buFontTx/>
              <a:buChar char="•"/>
            </a:pPr>
            <a:r>
              <a:rPr lang="en-US" altLang="x-none" sz="3200">
                <a:solidFill>
                  <a:schemeClr val="bg1"/>
                </a:solidFill>
              </a:rPr>
              <a:t> No Maintenance</a:t>
            </a:r>
          </a:p>
          <a:p>
            <a:pPr>
              <a:buFontTx/>
              <a:buChar char="•"/>
            </a:pPr>
            <a:r>
              <a:rPr lang="en-US" altLang="x-none" sz="3200">
                <a:solidFill>
                  <a:schemeClr val="bg1"/>
                </a:solidFill>
              </a:rPr>
              <a:t> Little Space Requirement</a:t>
            </a:r>
          </a:p>
          <a:p>
            <a:pPr>
              <a:buFontTx/>
              <a:buChar char="•"/>
            </a:pPr>
            <a:r>
              <a:rPr lang="en-US" altLang="x-none" sz="3200">
                <a:solidFill>
                  <a:schemeClr val="bg1"/>
                </a:solidFill>
              </a:rPr>
              <a:t> Non Polluting</a:t>
            </a:r>
          </a:p>
          <a:p>
            <a:pPr>
              <a:buFontTx/>
              <a:buChar char="•"/>
            </a:pPr>
            <a:r>
              <a:rPr lang="en-US" altLang="x-none" sz="3200">
                <a:solidFill>
                  <a:schemeClr val="bg1"/>
                </a:solidFill>
              </a:rPr>
              <a:t> Fast Return On Investment</a:t>
            </a:r>
          </a:p>
          <a:p>
            <a:pPr>
              <a:buFontTx/>
              <a:buChar char="•"/>
            </a:pPr>
            <a:r>
              <a:rPr lang="en-US" altLang="x-none" sz="3200">
                <a:solidFill>
                  <a:schemeClr val="bg1"/>
                </a:solidFill>
              </a:rPr>
              <a:t> Prevents And Removes Buildup</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438400" y="5715000"/>
            <a:ext cx="609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LKC Installation on oil well </a:t>
            </a:r>
          </a:p>
        </p:txBody>
      </p:sp>
      <p:pic>
        <p:nvPicPr>
          <p:cNvPr id="43011" name="Picture 4" descr="oil-install.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4035" name="Text Box 3"/>
          <p:cNvSpPr txBox="1">
            <a:spLocks noChangeArrowheads="1"/>
          </p:cNvSpPr>
          <p:nvPr/>
        </p:nvSpPr>
        <p:spPr bwMode="auto">
          <a:xfrm>
            <a:off x="228600" y="228600"/>
            <a:ext cx="8915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400">
                <a:solidFill>
                  <a:schemeClr val="bg1"/>
                </a:solidFill>
              </a:rPr>
              <a:t>Explosion Proof Systems</a:t>
            </a:r>
          </a:p>
        </p:txBody>
      </p:sp>
      <p:sp>
        <p:nvSpPr>
          <p:cNvPr id="44036" name="Text Box 4"/>
          <p:cNvSpPr txBox="1">
            <a:spLocks noChangeArrowheads="1"/>
          </p:cNvSpPr>
          <p:nvPr/>
        </p:nvSpPr>
        <p:spPr bwMode="auto">
          <a:xfrm>
            <a:off x="1143000" y="1676400"/>
            <a:ext cx="7620000"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Explosion proof systems are available in all sizes to meet the Class I, Div. I, Group D codes for installation in hazardous locations.</a:t>
            </a:r>
          </a:p>
          <a:p>
            <a:endParaRPr lang="en-US" altLang="x-none" sz="3200">
              <a:solidFill>
                <a:schemeClr val="bg1"/>
              </a:solidFill>
            </a:endParaRPr>
          </a:p>
          <a:p>
            <a:r>
              <a:rPr lang="en-US" altLang="x-none" sz="3200">
                <a:solidFill>
                  <a:schemeClr val="bg1"/>
                </a:solidFill>
              </a:rPr>
              <a:t>Most oil well installations have an explosion proof cell but power supply does not have to be since it is installed 50 feet from the well.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438400" y="5715000"/>
            <a:ext cx="6096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EXPLOSION PROOF POWER SUPPLY WITH COVER REMOVED</a:t>
            </a:r>
          </a:p>
        </p:txBody>
      </p:sp>
      <p:pic>
        <p:nvPicPr>
          <p:cNvPr id="45059" name="Picture 4" descr="power_supply.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6083"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Customer Service</a:t>
            </a:r>
          </a:p>
        </p:txBody>
      </p:sp>
      <p:sp>
        <p:nvSpPr>
          <p:cNvPr id="46084" name="Text Box 4"/>
          <p:cNvSpPr txBox="1">
            <a:spLocks noChangeArrowheads="1"/>
          </p:cNvSpPr>
          <p:nvPr/>
        </p:nvSpPr>
        <p:spPr bwMode="auto">
          <a:xfrm>
            <a:off x="1143000" y="1676400"/>
            <a:ext cx="762000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80000"/>
              </a:lnSpc>
            </a:pPr>
            <a:r>
              <a:rPr lang="en-US" altLang="x-none" sz="3100">
                <a:solidFill>
                  <a:schemeClr val="bg1"/>
                </a:solidFill>
              </a:rPr>
              <a:t>If power supply has to be returned for inspection or repair we offer a 24 hour turn around time eliminating the need for the customer to inventory spare parts.</a:t>
            </a:r>
          </a:p>
          <a:p>
            <a:pPr>
              <a:lnSpc>
                <a:spcPct val="80000"/>
              </a:lnSpc>
            </a:pPr>
            <a:endParaRPr lang="en-US" altLang="x-none" sz="3100">
              <a:solidFill>
                <a:schemeClr val="bg1"/>
              </a:solidFill>
            </a:endParaRPr>
          </a:p>
          <a:p>
            <a:pPr>
              <a:lnSpc>
                <a:spcPct val="80000"/>
              </a:lnSpc>
            </a:pPr>
            <a:r>
              <a:rPr lang="en-US" altLang="x-none" sz="3100">
                <a:solidFill>
                  <a:schemeClr val="bg1"/>
                </a:solidFill>
              </a:rPr>
              <a:t>If cell has to be rebuilt it requires two to three weeks. </a:t>
            </a:r>
          </a:p>
          <a:p>
            <a:pPr>
              <a:lnSpc>
                <a:spcPct val="80000"/>
              </a:lnSpc>
            </a:pPr>
            <a:endParaRPr lang="en-US" altLang="x-none" sz="3100">
              <a:solidFill>
                <a:schemeClr val="bg1"/>
              </a:solidFill>
            </a:endParaRPr>
          </a:p>
          <a:p>
            <a:pPr>
              <a:lnSpc>
                <a:spcPct val="80000"/>
              </a:lnSpc>
            </a:pPr>
            <a:r>
              <a:rPr lang="en-US" altLang="x-none" sz="3100">
                <a:solidFill>
                  <a:schemeClr val="bg1"/>
                </a:solidFill>
              </a:rPr>
              <a:t>Returns are very few due to design and construction.</a:t>
            </a:r>
          </a:p>
          <a:p>
            <a:pPr>
              <a:lnSpc>
                <a:spcPct val="80000"/>
              </a:lnSpc>
            </a:pPr>
            <a:endParaRPr lang="en-US" altLang="x-none" sz="3100">
              <a:solidFill>
                <a:schemeClr val="bg1"/>
              </a:solidFill>
            </a:endParaRPr>
          </a:p>
          <a:p>
            <a:pPr>
              <a:lnSpc>
                <a:spcPct val="80000"/>
              </a:lnSpc>
            </a:pPr>
            <a:r>
              <a:rPr lang="en-US" altLang="x-none" sz="3100">
                <a:solidFill>
                  <a:schemeClr val="bg1"/>
                </a:solidFill>
              </a:rPr>
              <a:t>Ener-Tec, Inc. customer service number is</a:t>
            </a:r>
          </a:p>
          <a:p>
            <a:pPr>
              <a:lnSpc>
                <a:spcPct val="80000"/>
              </a:lnSpc>
            </a:pPr>
            <a:r>
              <a:rPr lang="en-US" altLang="x-none" sz="3100">
                <a:solidFill>
                  <a:schemeClr val="bg1"/>
                </a:solidFill>
              </a:rPr>
              <a:t>Tele. (517) 741-5015     Fax: (517) 741-3474</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710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7107"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Warranty / Guarantee</a:t>
            </a:r>
          </a:p>
        </p:txBody>
      </p:sp>
      <p:sp>
        <p:nvSpPr>
          <p:cNvPr id="47108" name="Text Box 4"/>
          <p:cNvSpPr txBox="1">
            <a:spLocks noChangeArrowheads="1"/>
          </p:cNvSpPr>
          <p:nvPr/>
        </p:nvSpPr>
        <p:spPr bwMode="auto">
          <a:xfrm>
            <a:off x="1143000" y="1676400"/>
            <a:ext cx="7620000"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Ener-Tec, Inc. offers a one year performance guarantee as well as a five year warranty on the total system. Ener-Tec, Inc. has the right to void the warranty and guarantee if the equipment has been tampered with and/or not installed according to the installation instructions shipped with each system.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813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48131"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48132" name="Text Box 4"/>
          <p:cNvSpPr txBox="1">
            <a:spLocks noChangeArrowheads="1"/>
          </p:cNvSpPr>
          <p:nvPr/>
        </p:nvSpPr>
        <p:spPr bwMode="auto">
          <a:xfrm>
            <a:off x="1143000" y="1676400"/>
            <a:ext cx="7620000"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3200">
                <a:solidFill>
                  <a:schemeClr val="bg1"/>
                </a:solidFill>
              </a:rPr>
              <a:t>In the petroleum industry Ener-Tec, Inc. has a large customer base including most of the major oil well and pipeline companies, both off shore and on shore.</a:t>
            </a:r>
          </a:p>
          <a:p>
            <a:pPr>
              <a:lnSpc>
                <a:spcPct val="95000"/>
              </a:lnSpc>
            </a:pPr>
            <a:endParaRPr lang="en-US" altLang="x-none" sz="3200">
              <a:solidFill>
                <a:schemeClr val="bg1"/>
              </a:solidFill>
            </a:endParaRPr>
          </a:p>
          <a:p>
            <a:pPr>
              <a:lnSpc>
                <a:spcPct val="95000"/>
              </a:lnSpc>
            </a:pPr>
            <a:r>
              <a:rPr lang="en-US" altLang="x-none" sz="3200">
                <a:solidFill>
                  <a:schemeClr val="bg1"/>
                </a:solidFill>
              </a:rPr>
              <a:t>The industrial sector includes nearly all the major corporations including auto manufacturers, food plants, steel mills, foundries, plastics molding, glass companies, paper mills, power plants, etc.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2438400" y="5715000"/>
            <a:ext cx="609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800">
                <a:solidFill>
                  <a:schemeClr val="bg1"/>
                </a:solidFill>
              </a:rPr>
              <a:t>2” LKC ON OIL WELL</a:t>
            </a:r>
          </a:p>
        </p:txBody>
      </p:sp>
      <p:pic>
        <p:nvPicPr>
          <p:cNvPr id="49155" name="Picture 4" descr="marathon_installation.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017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50179"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50180" name="Text Box 4"/>
          <p:cNvSpPr txBox="1">
            <a:spLocks noChangeArrowheads="1"/>
          </p:cNvSpPr>
          <p:nvPr/>
        </p:nvSpPr>
        <p:spPr bwMode="auto">
          <a:xfrm>
            <a:off x="1143000" y="1676400"/>
            <a:ext cx="7620000"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Texaco in Texas, USA</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Texaco installed an LKC System on a 174 mile pipeline treating crude oil. All of their paraffin and scale problems were solved.</a:t>
            </a:r>
            <a:endParaRPr lang="en-US" altLang="x-none" sz="3200">
              <a:solidFill>
                <a:schemeClr val="bg2"/>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02" name="Rectangle 1026"/>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51203" name="Text Box 1027"/>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6600">
                <a:solidFill>
                  <a:schemeClr val="bg1"/>
                </a:solidFill>
              </a:rPr>
              <a:t>Customers</a:t>
            </a:r>
          </a:p>
        </p:txBody>
      </p:sp>
      <p:sp>
        <p:nvSpPr>
          <p:cNvPr id="51204" name="Text Box 1028"/>
          <p:cNvSpPr txBox="1">
            <a:spLocks noChangeArrowheads="1"/>
          </p:cNvSpPr>
          <p:nvPr/>
        </p:nvSpPr>
        <p:spPr bwMode="auto">
          <a:xfrm>
            <a:off x="1143000" y="1676400"/>
            <a:ext cx="76200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400" u="sng">
                <a:solidFill>
                  <a:schemeClr val="bg1"/>
                </a:solidFill>
              </a:rPr>
              <a:t>Egypt</a:t>
            </a:r>
            <a:endParaRPr lang="en-US" altLang="x-none" sz="3200">
              <a:solidFill>
                <a:schemeClr val="bg1"/>
              </a:solidFill>
            </a:endParaRPr>
          </a:p>
          <a:p>
            <a:endParaRPr lang="en-US" altLang="x-none" sz="3200">
              <a:solidFill>
                <a:schemeClr val="bg1"/>
              </a:solidFill>
            </a:endParaRPr>
          </a:p>
          <a:p>
            <a:r>
              <a:rPr lang="en-US" altLang="x-none" sz="3600">
                <a:solidFill>
                  <a:schemeClr val="bg1"/>
                </a:solidFill>
              </a:rPr>
              <a:t>LKC was installed on an offshore platform which increased production by 24% by eliminating scale and paraffin. Shutdown for cleaning is no longer required.</a:t>
            </a:r>
            <a:endParaRPr lang="en-US" altLang="x-none" sz="2400">
              <a:solidFill>
                <a:schemeClr val="bg1"/>
              </a:solidFill>
              <a:latin typeface="ArialM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222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52227" name="Text Box 3"/>
          <p:cNvSpPr txBox="1">
            <a:spLocks noChangeArrowheads="1"/>
          </p:cNvSpPr>
          <p:nvPr/>
        </p:nvSpPr>
        <p:spPr bwMode="auto">
          <a:xfrm>
            <a:off x="228600" y="457200"/>
            <a:ext cx="8458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4800">
                <a:solidFill>
                  <a:schemeClr val="bg1"/>
                </a:solidFill>
              </a:rPr>
              <a:t>Customer List - Paraffin Control</a:t>
            </a:r>
          </a:p>
        </p:txBody>
      </p:sp>
      <p:sp>
        <p:nvSpPr>
          <p:cNvPr id="52228" name="Text Box 4"/>
          <p:cNvSpPr txBox="1">
            <a:spLocks noChangeArrowheads="1"/>
          </p:cNvSpPr>
          <p:nvPr/>
        </p:nvSpPr>
        <p:spPr bwMode="auto">
          <a:xfrm>
            <a:off x="1143000" y="1676400"/>
            <a:ext cx="38100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B.P. Amoco</a:t>
            </a:r>
          </a:p>
          <a:p>
            <a:pPr>
              <a:buFontTx/>
              <a:buChar char="•"/>
            </a:pPr>
            <a:r>
              <a:rPr lang="en-US" altLang="x-none" sz="3000">
                <a:solidFill>
                  <a:schemeClr val="bg1"/>
                </a:solidFill>
              </a:rPr>
              <a:t> Shell Pipeline</a:t>
            </a:r>
          </a:p>
          <a:p>
            <a:pPr>
              <a:buFontTx/>
              <a:buChar char="•"/>
            </a:pPr>
            <a:r>
              <a:rPr lang="en-US" altLang="x-none" sz="3000">
                <a:solidFill>
                  <a:schemeClr val="bg1"/>
                </a:solidFill>
              </a:rPr>
              <a:t> Chevron</a:t>
            </a:r>
          </a:p>
          <a:p>
            <a:pPr>
              <a:buFontTx/>
              <a:buChar char="•"/>
            </a:pPr>
            <a:r>
              <a:rPr lang="en-US" altLang="x-none" sz="3000">
                <a:solidFill>
                  <a:schemeClr val="bg1"/>
                </a:solidFill>
              </a:rPr>
              <a:t> Trojan Pipeline</a:t>
            </a:r>
          </a:p>
          <a:p>
            <a:pPr>
              <a:buFontTx/>
              <a:buChar char="•"/>
            </a:pPr>
            <a:r>
              <a:rPr lang="en-US" altLang="x-none" sz="3000">
                <a:solidFill>
                  <a:schemeClr val="bg1"/>
                </a:solidFill>
              </a:rPr>
              <a:t> Enbridge Pipeline</a:t>
            </a:r>
          </a:p>
          <a:p>
            <a:pPr>
              <a:buFontTx/>
              <a:buChar char="•"/>
            </a:pPr>
            <a:r>
              <a:rPr lang="en-US" altLang="x-none" sz="3000">
                <a:solidFill>
                  <a:schemeClr val="bg1"/>
                </a:solidFill>
              </a:rPr>
              <a:t> Diamond Shamrock</a:t>
            </a:r>
          </a:p>
          <a:p>
            <a:pPr>
              <a:buFontTx/>
              <a:buChar char="•"/>
            </a:pPr>
            <a:r>
              <a:rPr lang="en-US" altLang="x-none" sz="3000">
                <a:solidFill>
                  <a:schemeClr val="bg1"/>
                </a:solidFill>
              </a:rPr>
              <a:t> Baruch &amp; Foster</a:t>
            </a:r>
          </a:p>
          <a:p>
            <a:pPr>
              <a:buFontTx/>
              <a:buChar char="•"/>
            </a:pPr>
            <a:r>
              <a:rPr lang="en-US" altLang="x-none" sz="3000">
                <a:solidFill>
                  <a:schemeClr val="bg1"/>
                </a:solidFill>
              </a:rPr>
              <a:t> Hadson Oil Co.</a:t>
            </a:r>
          </a:p>
          <a:p>
            <a:pPr>
              <a:buFontTx/>
              <a:buChar char="•"/>
            </a:pPr>
            <a:r>
              <a:rPr lang="en-US" altLang="x-none" sz="3000">
                <a:solidFill>
                  <a:schemeClr val="bg1"/>
                </a:solidFill>
              </a:rPr>
              <a:t> TMR Exploration</a:t>
            </a:r>
          </a:p>
          <a:p>
            <a:pPr>
              <a:buFontTx/>
              <a:buChar char="•"/>
            </a:pPr>
            <a:r>
              <a:rPr lang="en-US" altLang="x-none" sz="3000">
                <a:solidFill>
                  <a:schemeClr val="bg1"/>
                </a:solidFill>
              </a:rPr>
              <a:t> Transpetco</a:t>
            </a:r>
          </a:p>
          <a:p>
            <a:pPr>
              <a:buFontTx/>
              <a:buChar char="•"/>
            </a:pPr>
            <a:r>
              <a:rPr lang="en-US" altLang="x-none" sz="3000">
                <a:solidFill>
                  <a:schemeClr val="bg1"/>
                </a:solidFill>
              </a:rPr>
              <a:t> Marathon Oil</a:t>
            </a:r>
          </a:p>
        </p:txBody>
      </p:sp>
      <p:sp>
        <p:nvSpPr>
          <p:cNvPr id="52229" name="Text Box 5"/>
          <p:cNvSpPr txBox="1">
            <a:spLocks noChangeArrowheads="1"/>
          </p:cNvSpPr>
          <p:nvPr/>
        </p:nvSpPr>
        <p:spPr bwMode="auto">
          <a:xfrm>
            <a:off x="5029200" y="1676400"/>
            <a:ext cx="38862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buFontTx/>
              <a:buChar char="•"/>
            </a:pPr>
            <a:r>
              <a:rPr lang="en-US" altLang="x-none" sz="3000">
                <a:solidFill>
                  <a:schemeClr val="bg1"/>
                </a:solidFill>
              </a:rPr>
              <a:t> Navajo Pipeline</a:t>
            </a:r>
          </a:p>
          <a:p>
            <a:pPr>
              <a:buFontTx/>
              <a:buChar char="•"/>
            </a:pPr>
            <a:r>
              <a:rPr lang="en-US" altLang="x-none" sz="3000">
                <a:solidFill>
                  <a:schemeClr val="bg1"/>
                </a:solidFill>
              </a:rPr>
              <a:t> Eott Pipeline</a:t>
            </a:r>
          </a:p>
          <a:p>
            <a:pPr>
              <a:buFontTx/>
              <a:buChar char="•"/>
            </a:pPr>
            <a:r>
              <a:rPr lang="en-US" altLang="x-none" sz="3000">
                <a:solidFill>
                  <a:schemeClr val="bg1"/>
                </a:solidFill>
              </a:rPr>
              <a:t> ExxonMobil Pipeline</a:t>
            </a:r>
          </a:p>
          <a:p>
            <a:pPr>
              <a:buFontTx/>
              <a:buChar char="•"/>
            </a:pPr>
            <a:r>
              <a:rPr lang="en-US" altLang="x-none" sz="3000">
                <a:solidFill>
                  <a:schemeClr val="bg1"/>
                </a:solidFill>
              </a:rPr>
              <a:t> Four Corners</a:t>
            </a:r>
          </a:p>
          <a:p>
            <a:pPr>
              <a:buFontTx/>
              <a:buChar char="•"/>
            </a:pPr>
            <a:r>
              <a:rPr lang="en-US" altLang="x-none" sz="3000">
                <a:solidFill>
                  <a:schemeClr val="bg1"/>
                </a:solidFill>
              </a:rPr>
              <a:t> Pride Pipeline</a:t>
            </a:r>
          </a:p>
          <a:p>
            <a:pPr>
              <a:buFontTx/>
              <a:buChar char="•"/>
            </a:pPr>
            <a:r>
              <a:rPr lang="en-US" altLang="x-none" sz="3000">
                <a:solidFill>
                  <a:schemeClr val="bg1"/>
                </a:solidFill>
              </a:rPr>
              <a:t> Equilon Pipeline</a:t>
            </a:r>
          </a:p>
          <a:p>
            <a:pPr>
              <a:buFontTx/>
              <a:buChar char="•"/>
            </a:pPr>
            <a:r>
              <a:rPr lang="en-US" altLang="x-none" sz="3000">
                <a:solidFill>
                  <a:schemeClr val="bg1"/>
                </a:solidFill>
              </a:rPr>
              <a:t> Plains All American</a:t>
            </a:r>
          </a:p>
          <a:p>
            <a:pPr>
              <a:buFontTx/>
              <a:buChar char="•"/>
            </a:pPr>
            <a:r>
              <a:rPr lang="en-US" altLang="x-none" sz="3000">
                <a:solidFill>
                  <a:schemeClr val="bg1"/>
                </a:solidFill>
              </a:rPr>
              <a:t> Conoco Phillips</a:t>
            </a:r>
          </a:p>
          <a:p>
            <a:pPr>
              <a:buFontTx/>
              <a:buChar char="•"/>
            </a:pPr>
            <a:r>
              <a:rPr lang="en-US" altLang="x-none" sz="3000">
                <a:solidFill>
                  <a:schemeClr val="bg1"/>
                </a:solidFill>
              </a:rPr>
              <a:t> Texaco Pipeline</a:t>
            </a:r>
          </a:p>
          <a:p>
            <a:pPr>
              <a:buFontTx/>
              <a:buChar char="•"/>
            </a:pPr>
            <a:r>
              <a:rPr lang="en-US" altLang="x-none" sz="3000">
                <a:solidFill>
                  <a:schemeClr val="bg1"/>
                </a:solidFill>
              </a:rPr>
              <a:t> Many others.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6386" name="Picture 5" descr="480_ton_carrier.jpg                                            003097E6Macintosh HD                   BE7B4DA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6"/>
          <p:cNvSpPr>
            <a:spLocks noChangeArrowheads="1"/>
          </p:cNvSpPr>
          <p:nvPr/>
        </p:nvSpPr>
        <p:spPr bwMode="auto">
          <a:xfrm>
            <a:off x="2667000" y="5813425"/>
            <a:ext cx="634682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400">
                <a:solidFill>
                  <a:schemeClr val="accent1"/>
                </a:solidFill>
              </a:rPr>
              <a:t>CHILLER AFTER ONE YEAR OF TREATMENT WITH LKC</a:t>
            </a:r>
          </a:p>
          <a:p>
            <a:endParaRPr lang="en-US" altLang="x-none" sz="1800">
              <a:solidFill>
                <a:schemeClr val="accent1"/>
              </a:solidFill>
            </a:endParaRP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3250"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53251" name="Text Box 3"/>
          <p:cNvSpPr txBox="1">
            <a:spLocks noChangeArrowheads="1"/>
          </p:cNvSpPr>
          <p:nvPr/>
        </p:nvSpPr>
        <p:spPr bwMode="auto">
          <a:xfrm>
            <a:off x="228600" y="228600"/>
            <a:ext cx="5867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Thank You</a:t>
            </a:r>
          </a:p>
        </p:txBody>
      </p:sp>
      <p:sp>
        <p:nvSpPr>
          <p:cNvPr id="53252" name="Text Box 4"/>
          <p:cNvSpPr txBox="1">
            <a:spLocks noChangeArrowheads="1"/>
          </p:cNvSpPr>
          <p:nvPr/>
        </p:nvSpPr>
        <p:spPr bwMode="auto">
          <a:xfrm>
            <a:off x="1143000" y="1676400"/>
            <a:ext cx="76200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5000"/>
              </a:lnSpc>
            </a:pPr>
            <a:r>
              <a:rPr lang="en-US" altLang="x-none" sz="2800">
                <a:solidFill>
                  <a:schemeClr val="bg1"/>
                </a:solidFill>
              </a:rPr>
              <a:t>On behalf of Ener-Tec, Inc. I want to thank each of you for taking time from your busy schedule to view this presentation.</a:t>
            </a:r>
          </a:p>
          <a:p>
            <a:pPr>
              <a:lnSpc>
                <a:spcPct val="95000"/>
              </a:lnSpc>
            </a:pPr>
            <a:endParaRPr lang="en-US" altLang="x-none" sz="2800">
              <a:solidFill>
                <a:schemeClr val="bg1"/>
              </a:solidFill>
            </a:endParaRPr>
          </a:p>
          <a:p>
            <a:pPr>
              <a:lnSpc>
                <a:spcPct val="95000"/>
              </a:lnSpc>
            </a:pPr>
            <a:r>
              <a:rPr lang="en-US" altLang="x-none" sz="2800">
                <a:solidFill>
                  <a:schemeClr val="bg1"/>
                </a:solidFill>
              </a:rPr>
              <a:t>If you have any particular questions please contact us at your convenience.</a:t>
            </a:r>
          </a:p>
          <a:p>
            <a:pPr>
              <a:lnSpc>
                <a:spcPct val="95000"/>
              </a:lnSpc>
            </a:pPr>
            <a:endParaRPr lang="en-US" altLang="x-none" sz="2800">
              <a:solidFill>
                <a:schemeClr val="bg1"/>
              </a:solidFill>
            </a:endParaRPr>
          </a:p>
          <a:p>
            <a:pPr>
              <a:lnSpc>
                <a:spcPct val="95000"/>
              </a:lnSpc>
            </a:pPr>
            <a:r>
              <a:rPr lang="en-US" altLang="x-none" sz="2800">
                <a:solidFill>
                  <a:schemeClr val="bg1"/>
                </a:solidFill>
              </a:rPr>
              <a:t>Larry L. Shroyer,</a:t>
            </a:r>
            <a:r>
              <a:rPr lang="en-US" altLang="x-none" sz="2800" i="1">
                <a:solidFill>
                  <a:schemeClr val="bg1"/>
                </a:solidFill>
              </a:rPr>
              <a:t> President</a:t>
            </a:r>
            <a:endParaRPr lang="en-US" altLang="x-none" sz="2800">
              <a:solidFill>
                <a:schemeClr val="bg1"/>
              </a:solidFill>
            </a:endParaRPr>
          </a:p>
          <a:p>
            <a:pPr>
              <a:lnSpc>
                <a:spcPct val="95000"/>
              </a:lnSpc>
            </a:pPr>
            <a:r>
              <a:rPr lang="en-US" altLang="x-none" sz="2800">
                <a:solidFill>
                  <a:schemeClr val="bg1"/>
                </a:solidFill>
              </a:rPr>
              <a:t>Ener-Tec, Inc. USA</a:t>
            </a:r>
          </a:p>
          <a:p>
            <a:pPr>
              <a:lnSpc>
                <a:spcPct val="95000"/>
              </a:lnSpc>
            </a:pPr>
            <a:r>
              <a:rPr lang="en-US" altLang="x-none" sz="2800">
                <a:solidFill>
                  <a:schemeClr val="bg1"/>
                </a:solidFill>
              </a:rPr>
              <a:t>Tele :(517 )741 5015</a:t>
            </a:r>
          </a:p>
          <a:p>
            <a:pPr>
              <a:lnSpc>
                <a:spcPct val="95000"/>
              </a:lnSpc>
            </a:pPr>
            <a:r>
              <a:rPr lang="en-US" altLang="x-none" sz="2800">
                <a:solidFill>
                  <a:schemeClr val="bg1"/>
                </a:solidFill>
              </a:rPr>
              <a:t>Fax: (517) 741 3474</a:t>
            </a:r>
          </a:p>
          <a:p>
            <a:pPr>
              <a:lnSpc>
                <a:spcPct val="95000"/>
              </a:lnSpc>
            </a:pPr>
            <a:r>
              <a:rPr lang="en-US" altLang="x-none" sz="2800">
                <a:solidFill>
                  <a:schemeClr val="bg1"/>
                </a:solidFill>
              </a:rPr>
              <a:t>Email: larry@ener-tec.com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flipV="1">
            <a:off x="0" y="9906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7411" name="Text Box 3"/>
          <p:cNvSpPr txBox="1">
            <a:spLocks noChangeArrowheads="1"/>
          </p:cNvSpPr>
          <p:nvPr/>
        </p:nvSpPr>
        <p:spPr bwMode="auto">
          <a:xfrm>
            <a:off x="228600" y="228600"/>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Principle of Operation</a:t>
            </a:r>
            <a:endParaRPr lang="en-US" altLang="x-none" sz="2400">
              <a:solidFill>
                <a:schemeClr val="bg1"/>
              </a:solidFill>
            </a:endParaRPr>
          </a:p>
        </p:txBody>
      </p:sp>
      <p:sp>
        <p:nvSpPr>
          <p:cNvPr id="17412" name="Text Box 4"/>
          <p:cNvSpPr txBox="1">
            <a:spLocks noChangeArrowheads="1"/>
          </p:cNvSpPr>
          <p:nvPr/>
        </p:nvSpPr>
        <p:spPr bwMode="auto">
          <a:xfrm>
            <a:off x="1143000" y="1676400"/>
            <a:ext cx="76200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Linear Kinetic Cell (LKC) is composed of an induction coil having thousands of feet of insulated copper wire powered by a pulsating DC Electrical current. This pulsating energy forces a majority of the atoms within the fluid to align parallel to one another lowering the energy to a level that crystals cannot form as scale or paraffin deposits.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8435" name="Text Box 3"/>
          <p:cNvSpPr txBox="1">
            <a:spLocks noChangeArrowheads="1"/>
          </p:cNvSpPr>
          <p:nvPr/>
        </p:nvSpPr>
        <p:spPr bwMode="auto">
          <a:xfrm>
            <a:off x="228600" y="288925"/>
            <a:ext cx="830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000">
                <a:solidFill>
                  <a:schemeClr val="bg1"/>
                </a:solidFill>
              </a:rPr>
              <a:t>Return On Investment</a:t>
            </a:r>
          </a:p>
        </p:txBody>
      </p:sp>
      <p:sp>
        <p:nvSpPr>
          <p:cNvPr id="18436" name="Text Box 4"/>
          <p:cNvSpPr txBox="1">
            <a:spLocks noChangeArrowheads="1"/>
          </p:cNvSpPr>
          <p:nvPr/>
        </p:nvSpPr>
        <p:spPr bwMode="auto">
          <a:xfrm>
            <a:off x="1143000" y="1676400"/>
            <a:ext cx="76200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3200">
                <a:solidFill>
                  <a:schemeClr val="bg1"/>
                </a:solidFill>
              </a:rPr>
              <a:t>The LKC System has a very fast return on investment (R.O.I.) of typically one year or less.</a:t>
            </a:r>
          </a:p>
          <a:p>
            <a:endParaRPr lang="en-US" altLang="x-none" sz="3200">
              <a:solidFill>
                <a:schemeClr val="bg1"/>
              </a:solidFill>
            </a:endParaRPr>
          </a:p>
          <a:p>
            <a:r>
              <a:rPr lang="en-US" altLang="x-none" sz="3200">
                <a:solidFill>
                  <a:schemeClr val="bg1"/>
                </a:solidFill>
              </a:rPr>
              <a:t>Customers have reported paybacks of under 3 months.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19459" name="Text Box 3"/>
          <p:cNvSpPr txBox="1">
            <a:spLocks noChangeArrowheads="1"/>
          </p:cNvSpPr>
          <p:nvPr/>
        </p:nvSpPr>
        <p:spPr bwMode="auto">
          <a:xfrm>
            <a:off x="228600" y="228600"/>
            <a:ext cx="8382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Environmental Impact</a:t>
            </a:r>
          </a:p>
        </p:txBody>
      </p:sp>
      <p:sp>
        <p:nvSpPr>
          <p:cNvPr id="19460" name="Text Box 4"/>
          <p:cNvSpPr txBox="1">
            <a:spLocks noChangeArrowheads="1"/>
          </p:cNvSpPr>
          <p:nvPr/>
        </p:nvSpPr>
        <p:spPr bwMode="auto">
          <a:xfrm>
            <a:off x="1143000" y="1676400"/>
            <a:ext cx="76200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r>
              <a:rPr lang="en-US" altLang="x-none" sz="2800">
                <a:solidFill>
                  <a:schemeClr val="bg1"/>
                </a:solidFill>
              </a:rPr>
              <a:t>The LKC System is a physical method of changing the molecular structure in the liquid (oil, water, etc.) so it has different characteristics. This is no different than changing the characteristics of steel by heat treating or cryogenics. The same molecules are still there, only in a different arrangement or pattern.</a:t>
            </a:r>
          </a:p>
          <a:p>
            <a:endParaRPr lang="en-US" altLang="x-none" sz="2800">
              <a:solidFill>
                <a:schemeClr val="bg1"/>
              </a:solidFill>
            </a:endParaRPr>
          </a:p>
          <a:p>
            <a:r>
              <a:rPr lang="en-US" altLang="x-none" sz="2800">
                <a:solidFill>
                  <a:schemeClr val="bg1"/>
                </a:solidFill>
              </a:rPr>
              <a:t>In either case nothing was added or taken away.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438400" y="5715000"/>
            <a:ext cx="609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r>
              <a:rPr lang="en-US" altLang="x-none" sz="2400">
                <a:solidFill>
                  <a:schemeClr val="bg1"/>
                </a:solidFill>
              </a:rPr>
              <a:t>KOI IN LKC TREATED COOLING TOWER BASIN </a:t>
            </a:r>
          </a:p>
        </p:txBody>
      </p:sp>
      <p:pic>
        <p:nvPicPr>
          <p:cNvPr id="20483" name="Picture 4" descr="fish.jpg                                                       003097E6Macintosh HD                   BE7B4D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38200"/>
            <a:ext cx="62753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ChangeArrowheads="1"/>
          </p:cNvSpPr>
          <p:nvPr/>
        </p:nvSpPr>
        <p:spPr bwMode="auto">
          <a:xfrm flipV="1">
            <a:off x="0" y="1066800"/>
            <a:ext cx="8534400" cy="36513"/>
          </a:xfrm>
          <a:prstGeom prst="rect">
            <a:avLst/>
          </a:prstGeom>
          <a:solidFill>
            <a:srgbClr val="0000DE"/>
          </a:solidFill>
          <a:ln w="0">
            <a:solidFill>
              <a:srgbClr val="0022D1"/>
            </a:solidFill>
            <a:miter lim="800000"/>
            <a:headEnd/>
            <a:tailEnd/>
          </a:ln>
        </p:spPr>
        <p:txBody>
          <a:bodyPr rot="10800000" wrap="none" tIns="0" anchor="ct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gn="ctr"/>
            <a:endParaRPr lang="x-none" altLang="x-none" sz="2400"/>
          </a:p>
        </p:txBody>
      </p:sp>
      <p:sp>
        <p:nvSpPr>
          <p:cNvPr id="21507" name="Text Box 3"/>
          <p:cNvSpPr txBox="1">
            <a:spLocks noChangeArrowheads="1"/>
          </p:cNvSpPr>
          <p:nvPr/>
        </p:nvSpPr>
        <p:spPr bwMode="auto">
          <a:xfrm>
            <a:off x="228600" y="228600"/>
            <a:ext cx="8305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spcBef>
                <a:spcPct val="50000"/>
              </a:spcBef>
            </a:pPr>
            <a:r>
              <a:rPr lang="en-US" altLang="x-none" sz="6600">
                <a:solidFill>
                  <a:schemeClr val="bg1"/>
                </a:solidFill>
              </a:rPr>
              <a:t>Required Maintenance</a:t>
            </a:r>
          </a:p>
        </p:txBody>
      </p:sp>
      <p:sp>
        <p:nvSpPr>
          <p:cNvPr id="21508" name="Text Box 4"/>
          <p:cNvSpPr txBox="1">
            <a:spLocks noChangeArrowheads="1"/>
          </p:cNvSpPr>
          <p:nvPr/>
        </p:nvSpPr>
        <p:spPr bwMode="auto">
          <a:xfrm>
            <a:off x="1143000" y="1676400"/>
            <a:ext cx="76200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charset="0"/>
                <a:ea typeface="ＭＳ Ｐゴシック" charset="-128"/>
              </a:defRPr>
            </a:lvl1pPr>
            <a:lvl2pPr marL="37931725" indent="-37474525">
              <a:defRPr sz="1200">
                <a:solidFill>
                  <a:schemeClr val="tx1"/>
                </a:solidFill>
                <a:latin typeface="Times" charset="0"/>
                <a:ea typeface="ＭＳ Ｐゴシック" charset="-128"/>
              </a:defRPr>
            </a:lvl2pPr>
            <a:lvl3pPr>
              <a:defRPr sz="1200">
                <a:solidFill>
                  <a:schemeClr val="tx1"/>
                </a:solidFill>
                <a:latin typeface="Times" charset="0"/>
                <a:ea typeface="ＭＳ Ｐゴシック" charset="-128"/>
              </a:defRPr>
            </a:lvl3pPr>
            <a:lvl4pPr>
              <a:defRPr sz="1200">
                <a:solidFill>
                  <a:schemeClr val="tx1"/>
                </a:solidFill>
                <a:latin typeface="Times" charset="0"/>
                <a:ea typeface="ＭＳ Ｐゴシック" charset="-128"/>
              </a:defRPr>
            </a:lvl4pPr>
            <a:lvl5pPr>
              <a:defRPr sz="1200">
                <a:solidFill>
                  <a:schemeClr val="tx1"/>
                </a:solidFill>
                <a:latin typeface="Times" charset="0"/>
                <a:ea typeface="ＭＳ Ｐゴシック" charset="-128"/>
              </a:defRPr>
            </a:lvl5pPr>
            <a:lvl6pPr marL="457200" eaLnBrk="0" fontAlgn="base" hangingPunct="0">
              <a:spcBef>
                <a:spcPct val="0"/>
              </a:spcBef>
              <a:spcAft>
                <a:spcPct val="0"/>
              </a:spcAft>
              <a:defRPr sz="1200">
                <a:solidFill>
                  <a:schemeClr val="tx1"/>
                </a:solidFill>
                <a:latin typeface="Times" charset="0"/>
                <a:ea typeface="ＭＳ Ｐゴシック" charset="-128"/>
              </a:defRPr>
            </a:lvl6pPr>
            <a:lvl7pPr marL="914400" eaLnBrk="0" fontAlgn="base" hangingPunct="0">
              <a:spcBef>
                <a:spcPct val="0"/>
              </a:spcBef>
              <a:spcAft>
                <a:spcPct val="0"/>
              </a:spcAft>
              <a:defRPr sz="1200">
                <a:solidFill>
                  <a:schemeClr val="tx1"/>
                </a:solidFill>
                <a:latin typeface="Times" charset="0"/>
                <a:ea typeface="ＭＳ Ｐゴシック" charset="-128"/>
              </a:defRPr>
            </a:lvl7pPr>
            <a:lvl8pPr marL="1371600" eaLnBrk="0" fontAlgn="base" hangingPunct="0">
              <a:spcBef>
                <a:spcPct val="0"/>
              </a:spcBef>
              <a:spcAft>
                <a:spcPct val="0"/>
              </a:spcAft>
              <a:defRPr sz="1200">
                <a:solidFill>
                  <a:schemeClr val="tx1"/>
                </a:solidFill>
                <a:latin typeface="Times" charset="0"/>
                <a:ea typeface="ＭＳ Ｐゴシック" charset="-128"/>
              </a:defRPr>
            </a:lvl8pPr>
            <a:lvl9pPr marL="1828800" eaLnBrk="0" fontAlgn="base" hangingPunct="0">
              <a:spcBef>
                <a:spcPct val="0"/>
              </a:spcBef>
              <a:spcAft>
                <a:spcPct val="0"/>
              </a:spcAft>
              <a:defRPr sz="1200">
                <a:solidFill>
                  <a:schemeClr val="tx1"/>
                </a:solidFill>
                <a:latin typeface="Times" charset="0"/>
                <a:ea typeface="ＭＳ Ｐゴシック" charset="-128"/>
              </a:defRPr>
            </a:lvl9pPr>
          </a:lstStyle>
          <a:p>
            <a:pPr>
              <a:lnSpc>
                <a:spcPct val="90000"/>
              </a:lnSpc>
            </a:pPr>
            <a:r>
              <a:rPr lang="en-US" altLang="x-none" sz="3200">
                <a:solidFill>
                  <a:schemeClr val="bg1"/>
                </a:solidFill>
              </a:rPr>
              <a:t>Due to the unique design, the LKC requires no routine maintenance.</a:t>
            </a:r>
          </a:p>
          <a:p>
            <a:pPr>
              <a:lnSpc>
                <a:spcPct val="90000"/>
              </a:lnSpc>
            </a:pPr>
            <a:endParaRPr lang="en-US" altLang="x-none" sz="3200">
              <a:solidFill>
                <a:schemeClr val="bg1"/>
              </a:solidFill>
            </a:endParaRPr>
          </a:p>
          <a:p>
            <a:pPr>
              <a:lnSpc>
                <a:spcPct val="90000"/>
              </a:lnSpc>
            </a:pPr>
            <a:r>
              <a:rPr lang="en-US" altLang="x-none" sz="3200">
                <a:solidFill>
                  <a:schemeClr val="bg1"/>
                </a:solidFill>
              </a:rPr>
              <a:t>There are no components inside the pipe to restrict flow or require cleaning.</a:t>
            </a:r>
          </a:p>
          <a:p>
            <a:pPr>
              <a:lnSpc>
                <a:spcPct val="90000"/>
              </a:lnSpc>
            </a:pPr>
            <a:endParaRPr lang="en-US" altLang="x-none" sz="3200">
              <a:solidFill>
                <a:schemeClr val="bg1"/>
              </a:solidFill>
            </a:endParaRPr>
          </a:p>
          <a:p>
            <a:pPr>
              <a:lnSpc>
                <a:spcPct val="90000"/>
              </a:lnSpc>
            </a:pPr>
            <a:r>
              <a:rPr lang="en-US" altLang="x-none" sz="3200">
                <a:solidFill>
                  <a:schemeClr val="bg1"/>
                </a:solidFill>
              </a:rPr>
              <a:t>We only ask the customer to make visual checks on the power supply amp meter to confirm that there is current going to the cell.</a:t>
            </a:r>
          </a:p>
          <a:p>
            <a:pPr>
              <a:lnSpc>
                <a:spcPct val="90000"/>
              </a:lnSpc>
            </a:pPr>
            <a:endParaRPr lang="en-US" altLang="x-none" sz="3200">
              <a:solidFill>
                <a:schemeClr val="bg1"/>
              </a:solidFill>
            </a:endParaRPr>
          </a:p>
          <a:p>
            <a:pPr>
              <a:lnSpc>
                <a:spcPct val="90000"/>
              </a:lnSpc>
            </a:pPr>
            <a:r>
              <a:rPr lang="en-US" altLang="x-none" sz="3200">
                <a:solidFill>
                  <a:schemeClr val="bg1"/>
                </a:solidFill>
              </a:rPr>
              <a:t>No system maintenance is required.</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themeOverride>
</file>

<file path=docProps/app.xml><?xml version="1.0" encoding="utf-8"?>
<Properties xmlns="http://schemas.openxmlformats.org/officeDocument/2006/extended-properties" xmlns:vt="http://schemas.openxmlformats.org/officeDocument/2006/docPropsVTypes">
  <TotalTime>367</TotalTime>
  <Words>1806</Words>
  <Application>Microsoft Macintosh PowerPoint</Application>
  <PresentationFormat>On-screen Show (4:3)</PresentationFormat>
  <Paragraphs>204</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Times</vt:lpstr>
      <vt:lpstr>ＭＳ Ｐゴシック</vt:lpstr>
      <vt:lpstr>Arial</vt:lpstr>
      <vt:lpstr>Calibri</vt:lpstr>
      <vt:lpstr>ArialMS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Hurley Design</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Shroyer</dc:creator>
  <cp:lastModifiedBy>Jonathan Shroyer</cp:lastModifiedBy>
  <cp:revision>31</cp:revision>
  <dcterms:created xsi:type="dcterms:W3CDTF">2006-08-04T19:06:31Z</dcterms:created>
  <dcterms:modified xsi:type="dcterms:W3CDTF">2017-04-25T18:45:55Z</dcterms:modified>
</cp:coreProperties>
</file>